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65" r:id="rId8"/>
  </p:sldMasterIdLst>
  <p:notesMasterIdLst>
    <p:notesMasterId r:id="rId50"/>
  </p:notesMasterIdLst>
  <p:handoutMasterIdLst>
    <p:handoutMasterId r:id="rId51"/>
  </p:handoutMasterIdLst>
  <p:sldIdLst>
    <p:sldId id="458" r:id="rId9"/>
    <p:sldId id="317" r:id="rId10"/>
    <p:sldId id="446" r:id="rId11"/>
    <p:sldId id="506" r:id="rId12"/>
    <p:sldId id="373" r:id="rId13"/>
    <p:sldId id="388" r:id="rId14"/>
    <p:sldId id="472" r:id="rId15"/>
    <p:sldId id="498" r:id="rId16"/>
    <p:sldId id="466" r:id="rId17"/>
    <p:sldId id="483" r:id="rId18"/>
    <p:sldId id="502" r:id="rId19"/>
    <p:sldId id="484" r:id="rId20"/>
    <p:sldId id="487" r:id="rId21"/>
    <p:sldId id="507" r:id="rId22"/>
    <p:sldId id="508" r:id="rId23"/>
    <p:sldId id="509" r:id="rId24"/>
    <p:sldId id="510" r:id="rId25"/>
    <p:sldId id="511" r:id="rId26"/>
    <p:sldId id="512" r:id="rId27"/>
    <p:sldId id="513" r:id="rId28"/>
    <p:sldId id="514" r:id="rId29"/>
    <p:sldId id="515" r:id="rId30"/>
    <p:sldId id="516" r:id="rId31"/>
    <p:sldId id="517" r:id="rId32"/>
    <p:sldId id="527" r:id="rId33"/>
    <p:sldId id="528" r:id="rId34"/>
    <p:sldId id="524" r:id="rId35"/>
    <p:sldId id="529" r:id="rId36"/>
    <p:sldId id="522" r:id="rId37"/>
    <p:sldId id="530" r:id="rId38"/>
    <p:sldId id="526" r:id="rId39"/>
    <p:sldId id="525" r:id="rId40"/>
    <p:sldId id="531" r:id="rId41"/>
    <p:sldId id="532" r:id="rId42"/>
    <p:sldId id="533" r:id="rId43"/>
    <p:sldId id="535" r:id="rId44"/>
    <p:sldId id="534" r:id="rId45"/>
    <p:sldId id="536" r:id="rId46"/>
    <p:sldId id="537" r:id="rId47"/>
    <p:sldId id="538" r:id="rId48"/>
    <p:sldId id="539" r:id="rId4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NARD Geoff" initials="BG" lastIdx="1" clrIdx="0"/>
  <p:cmAuthor id="1" name="DAUDE Christian" initials="DC" lastIdx="3" clrIdx="1"/>
  <p:cmAuthor id="2" name="MANN Catherine" initials="MC" lastIdx="104" clrIdx="2"/>
  <p:cmAuthor id="3" name="WITHERIDGE William" initials="WW" lastIdx="2" clrIdx="3"/>
  <p:cmAuthor id="4" name="JARRETT Peter" initials="J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83154" autoAdjust="0"/>
  </p:normalViewPr>
  <p:slideViewPr>
    <p:cSldViewPr>
      <p:cViewPr varScale="1">
        <p:scale>
          <a:sx n="107" d="100"/>
          <a:sy n="107" d="100"/>
        </p:scale>
        <p:origin x="-8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27148522105391"/>
          <c:y val="0.17538240984763967"/>
          <c:w val="0.61754314733538818"/>
          <c:h val="0.76463774677036001"/>
        </c:manualLayout>
      </c:layout>
      <c:doughnutChart>
        <c:varyColors val="1"/>
        <c:ser>
          <c:idx val="0"/>
          <c:order val="0"/>
          <c:tx>
            <c:strRef>
              <c:f>'Fig_Box2.1 (2)'!$B$60</c:f>
              <c:strCache>
                <c:ptCount val="1"/>
                <c:pt idx="0">
                  <c:v>1995</c:v>
                </c:pt>
              </c:strCache>
            </c:strRef>
          </c:tx>
          <c:spPr>
            <a:ln w="15875">
              <a:solidFill>
                <a:sysClr val="window" lastClr="FFFFFF"/>
              </a:solidFill>
            </a:ln>
          </c:spPr>
          <c:dPt>
            <c:idx val="0"/>
            <c:bubble3D val="0"/>
            <c:spPr>
              <a:solidFill>
                <a:srgbClr val="0070C0"/>
              </a:solidFill>
              <a:ln w="15875">
                <a:solidFill>
                  <a:sysClr val="window" lastClr="FFFFFF"/>
                </a:solidFill>
              </a:ln>
            </c:spPr>
          </c:dPt>
          <c:dPt>
            <c:idx val="1"/>
            <c:bubble3D val="0"/>
            <c:spPr>
              <a:solidFill>
                <a:schemeClr val="bg1">
                  <a:lumMod val="75000"/>
                </a:schemeClr>
              </a:solidFill>
              <a:ln w="15875">
                <a:solidFill>
                  <a:sysClr val="window" lastClr="FFFFFF"/>
                </a:solidFill>
              </a:ln>
            </c:spPr>
          </c:dPt>
          <c:dPt>
            <c:idx val="2"/>
            <c:bubble3D val="0"/>
            <c:spPr>
              <a:solidFill>
                <a:srgbClr val="FF0000"/>
              </a:solidFill>
              <a:ln w="15875">
                <a:solidFill>
                  <a:sysClr val="window" lastClr="FFFFFF"/>
                </a:solidFill>
              </a:ln>
            </c:spPr>
          </c:dPt>
          <c:dPt>
            <c:idx val="3"/>
            <c:bubble3D val="0"/>
            <c:spPr>
              <a:solidFill>
                <a:srgbClr val="92D050"/>
              </a:solidFill>
              <a:ln w="15875">
                <a:solidFill>
                  <a:sysClr val="window" lastClr="FFFFFF"/>
                </a:solidFill>
              </a:ln>
            </c:spPr>
          </c:dPt>
          <c:cat>
            <c:strRef>
              <c:f>'Fig_Box2.1 (2)'!$C$59:$F$59</c:f>
              <c:strCache>
                <c:ptCount val="4"/>
                <c:pt idx="0">
                  <c:v>OECD</c:v>
                </c:pt>
                <c:pt idx="1">
                  <c:v>Rest of the World</c:v>
                </c:pt>
                <c:pt idx="2">
                  <c:v>China</c:v>
                </c:pt>
                <c:pt idx="3">
                  <c:v>Dynamic Asian Economies</c:v>
                </c:pt>
              </c:strCache>
            </c:strRef>
          </c:cat>
          <c:val>
            <c:numRef>
              <c:f>'Fig_Box2.1 (2)'!$C$60:$F$60</c:f>
              <c:numCache>
                <c:formatCode>0.0</c:formatCode>
                <c:ptCount val="4"/>
                <c:pt idx="0">
                  <c:v>80.230707297010113</c:v>
                </c:pt>
                <c:pt idx="1">
                  <c:v>7.5734855128691745</c:v>
                </c:pt>
                <c:pt idx="2">
                  <c:v>3.1770058938197119</c:v>
                </c:pt>
                <c:pt idx="3">
                  <c:v>9.018801296300996</c:v>
                </c:pt>
              </c:numCache>
            </c:numRef>
          </c:val>
        </c:ser>
        <c:ser>
          <c:idx val="1"/>
          <c:order val="1"/>
          <c:tx>
            <c:strRef>
              <c:f>'Fig_Box2.1 (2)'!$B$61</c:f>
              <c:strCache>
                <c:ptCount val="1"/>
                <c:pt idx="0">
                  <c:v>2015</c:v>
                </c:pt>
              </c:strCache>
            </c:strRef>
          </c:tx>
          <c:spPr>
            <a:ln w="15875">
              <a:solidFill>
                <a:sysClr val="window" lastClr="FFFFFF"/>
              </a:solidFill>
            </a:ln>
          </c:spPr>
          <c:dPt>
            <c:idx val="0"/>
            <c:bubble3D val="0"/>
            <c:spPr>
              <a:solidFill>
                <a:srgbClr val="0070C0"/>
              </a:solidFill>
              <a:ln w="15875">
                <a:solidFill>
                  <a:sysClr val="window" lastClr="FFFFFF"/>
                </a:solidFill>
              </a:ln>
            </c:spPr>
          </c:dPt>
          <c:dPt>
            <c:idx val="1"/>
            <c:bubble3D val="0"/>
            <c:spPr>
              <a:solidFill>
                <a:schemeClr val="bg1">
                  <a:lumMod val="75000"/>
                </a:schemeClr>
              </a:solidFill>
              <a:ln w="15875">
                <a:solidFill>
                  <a:sysClr val="window" lastClr="FFFFFF"/>
                </a:solidFill>
              </a:ln>
            </c:spPr>
          </c:dPt>
          <c:dPt>
            <c:idx val="2"/>
            <c:bubble3D val="0"/>
            <c:spPr>
              <a:solidFill>
                <a:srgbClr val="FF0000"/>
              </a:solidFill>
              <a:ln w="15875">
                <a:solidFill>
                  <a:sysClr val="window" lastClr="FFFFFF"/>
                </a:solidFill>
              </a:ln>
            </c:spPr>
          </c:dPt>
          <c:dPt>
            <c:idx val="3"/>
            <c:bubble3D val="0"/>
            <c:spPr>
              <a:solidFill>
                <a:srgbClr val="92D050"/>
              </a:solidFill>
              <a:ln w="15875">
                <a:solidFill>
                  <a:sysClr val="window" lastClr="FFFFFF"/>
                </a:solidFill>
              </a:ln>
            </c:spPr>
          </c:dPt>
          <c:cat>
            <c:strRef>
              <c:f>'Fig_Box2.1 (2)'!$C$59:$F$59</c:f>
              <c:strCache>
                <c:ptCount val="4"/>
                <c:pt idx="0">
                  <c:v>OECD</c:v>
                </c:pt>
                <c:pt idx="1">
                  <c:v>Rest of the World</c:v>
                </c:pt>
                <c:pt idx="2">
                  <c:v>China</c:v>
                </c:pt>
                <c:pt idx="3">
                  <c:v>Dynamic Asian Economies</c:v>
                </c:pt>
              </c:strCache>
            </c:strRef>
          </c:cat>
          <c:val>
            <c:numRef>
              <c:f>'Fig_Box2.1 (2)'!$C$61:$F$61</c:f>
              <c:numCache>
                <c:formatCode>0.0</c:formatCode>
                <c:ptCount val="4"/>
                <c:pt idx="0">
                  <c:v>58.966807674477685</c:v>
                </c:pt>
                <c:pt idx="1">
                  <c:v>15.817864048220123</c:v>
                </c:pt>
                <c:pt idx="2">
                  <c:v>14.204026643070442</c:v>
                </c:pt>
                <c:pt idx="3">
                  <c:v>11.011301634231749</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16163083765236153"/>
          <c:y val="2.5926369060130319E-2"/>
          <c:w val="0.65144258559475843"/>
          <c:h val="0.1274077187990105"/>
        </c:manualLayout>
      </c:layout>
      <c:overlay val="0"/>
      <c:txPr>
        <a:bodyPr/>
        <a:lstStyle/>
        <a:p>
          <a:pPr>
            <a:defRPr b="1"/>
          </a:pPr>
          <a:endParaRPr lang="en-US"/>
        </a:p>
      </c:txPr>
    </c:legend>
    <c:plotVisOnly val="1"/>
    <c:dispBlanksAs val="gap"/>
    <c:showDLblsOverMax val="0"/>
  </c:chart>
  <c:spPr>
    <a:ln>
      <a:noFill/>
    </a:ln>
  </c:spPr>
  <c:txPr>
    <a:bodyPr/>
    <a:lstStyle/>
    <a:p>
      <a:pPr>
        <a:defRPr sz="1200">
          <a:latin typeface="Arial Narrow" panose="020B0606020202030204" pitchFamily="34" charset="0"/>
        </a:defRPr>
      </a:pPr>
      <a:endParaRPr lang="en-US"/>
    </a:p>
  </c:txPr>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4" dt="2017-06-01T16:45:38.729" idx="1">
    <p:pos x="5760" y="1117"/>
    <p:text>What does Major advanced mean?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AA58F6-D958-4B10-9359-D08D4D103B97}">
      <dgm:prSet/>
      <dgm:spPr/>
      <dgm:t>
        <a:bodyPr/>
        <a:lstStyle/>
        <a:p>
          <a:r>
            <a:rPr lang="ja-JP" altLang="en-US" dirty="0" smtClean="0">
              <a:latin typeface="Calibri" panose="020F0502020204030204" pitchFamily="34" charset="0"/>
            </a:rPr>
            <a:t>世界の経済成長率は、緩やかに上向く見込みであり、上振れリスクを伴う</a:t>
          </a:r>
          <a:endParaRPr lang="en-GB" dirty="0" smtClean="0">
            <a:latin typeface="Calibri" panose="020F0502020204030204" pitchFamily="34" charset="0"/>
          </a:endParaRPr>
        </a:p>
      </dgm:t>
    </dgm:pt>
    <dgm:pt modelId="{60C608F0-860E-4FC1-AB6C-6A893EFA9FC9}" type="parTrans" cxnId="{7FC4F6B6-7333-499E-8799-51F96AA60B84}">
      <dgm:prSet/>
      <dgm:spPr/>
      <dgm:t>
        <a:bodyPr/>
        <a:lstStyle/>
        <a:p>
          <a:endParaRPr lang="en-GB">
            <a:latin typeface="Calibri" panose="020F0502020204030204" pitchFamily="34" charset="0"/>
          </a:endParaRPr>
        </a:p>
      </dgm:t>
    </dgm:pt>
    <dgm:pt modelId="{3083AE86-D778-4F5F-B1B6-4FB7AC7CBD51}" type="sibTrans" cxnId="{7FC4F6B6-7333-499E-8799-51F96AA60B84}">
      <dgm:prSet/>
      <dgm:spPr/>
      <dgm:t>
        <a:bodyPr/>
        <a:lstStyle/>
        <a:p>
          <a:endParaRPr lang="en-GB">
            <a:latin typeface="Calibri" panose="020F0502020204030204" pitchFamily="34" charset="0"/>
          </a:endParaRPr>
        </a:p>
      </dgm:t>
    </dgm:pt>
    <dgm:pt modelId="{0BD4BFF3-A846-4400-9B4D-1ECC79EBA5F8}">
      <dgm:prSet/>
      <dgm:spPr/>
      <dgm:t>
        <a:bodyPr/>
        <a:lstStyle/>
        <a:p>
          <a:r>
            <a:rPr lang="ja-JP" altLang="en-US" smtClean="0">
              <a:latin typeface="Calibri" panose="020F0502020204030204" pitchFamily="34" charset="0"/>
            </a:rPr>
            <a:t>構造的</a:t>
          </a:r>
          <a:r>
            <a:rPr lang="ja-JP" altLang="en-US" dirty="0" smtClean="0">
              <a:latin typeface="Calibri" panose="020F0502020204030204" pitchFamily="34" charset="0"/>
            </a:rPr>
            <a:t>トレンド</a:t>
          </a:r>
          <a:r>
            <a:rPr lang="ja-JP" altLang="en-US" smtClean="0">
              <a:latin typeface="Calibri" panose="020F0502020204030204" pitchFamily="34" charset="0"/>
            </a:rPr>
            <a:t>、</a:t>
          </a:r>
          <a:r>
            <a:rPr lang="ja-JP" altLang="en-US" dirty="0" smtClean="0">
              <a:latin typeface="Calibri" panose="020F0502020204030204" pitchFamily="34" charset="0"/>
            </a:rPr>
            <a:t>貿易の果実を共有するための取組がもっと必要</a:t>
          </a:r>
          <a:endParaRPr lang="en-GB" dirty="0" smtClean="0">
            <a:latin typeface="Calibri" panose="020F0502020204030204" pitchFamily="34" charset="0"/>
          </a:endParaRPr>
        </a:p>
      </dgm:t>
    </dgm:pt>
    <dgm:pt modelId="{225C00EA-9FEF-41B6-9C4F-92549965D946}" type="parTrans" cxnId="{6D09A9A1-FFEA-4EA9-A2E8-55285F8C0196}">
      <dgm:prSet/>
      <dgm:spPr/>
      <dgm:t>
        <a:bodyPr/>
        <a:lstStyle/>
        <a:p>
          <a:endParaRPr lang="en-GB">
            <a:latin typeface="Calibri" panose="020F0502020204030204" pitchFamily="34" charset="0"/>
          </a:endParaRPr>
        </a:p>
      </dgm:t>
    </dgm:pt>
    <dgm:pt modelId="{203F14AC-C7A5-4E5E-9CBB-DE0F7A356B5A}" type="sibTrans" cxnId="{6D09A9A1-FFEA-4EA9-A2E8-55285F8C0196}">
      <dgm:prSet/>
      <dgm:spPr/>
      <dgm:t>
        <a:bodyPr/>
        <a:lstStyle/>
        <a:p>
          <a:endParaRPr lang="en-GB">
            <a:latin typeface="Calibri" panose="020F0502020204030204" pitchFamily="34" charset="0"/>
          </a:endParaRPr>
        </a:p>
      </dgm:t>
    </dgm:pt>
    <dgm:pt modelId="{806919CF-651B-46A9-9F55-6A28278294E6}">
      <dgm:prSet/>
      <dgm:spPr/>
      <dgm:t>
        <a:bodyPr/>
        <a:lstStyle/>
        <a:p>
          <a:r>
            <a:rPr lang="ja-JP" altLang="en-US" dirty="0" smtClean="0">
              <a:latin typeface="Calibri" panose="020F0502020204030204" pitchFamily="34" charset="0"/>
            </a:rPr>
            <a:t>グローバリゼーションがすべての人に役立つよう、総合的アプローチが必要</a:t>
          </a:r>
          <a:endParaRPr lang="en-GB" dirty="0" smtClean="0">
            <a:latin typeface="Calibri" panose="020F0502020204030204" pitchFamily="34" charset="0"/>
          </a:endParaRPr>
        </a:p>
      </dgm:t>
    </dgm:pt>
    <dgm:pt modelId="{C176557D-E82E-4F64-8195-4FBA10DCA65F}" type="parTrans" cxnId="{3315629A-CE00-4EA6-A505-92EEC82995D3}">
      <dgm:prSet/>
      <dgm:spPr/>
      <dgm:t>
        <a:bodyPr/>
        <a:lstStyle/>
        <a:p>
          <a:endParaRPr lang="en-GB">
            <a:latin typeface="Calibri" panose="020F0502020204030204" pitchFamily="34" charset="0"/>
          </a:endParaRPr>
        </a:p>
      </dgm:t>
    </dgm:pt>
    <dgm:pt modelId="{504D45A1-33A0-469C-9F96-5CCFAF0F31C8}" type="sibTrans" cxnId="{3315629A-CE00-4EA6-A505-92EEC82995D3}">
      <dgm:prSet/>
      <dgm:spPr/>
      <dgm:t>
        <a:bodyPr/>
        <a:lstStyle/>
        <a:p>
          <a:endParaRPr lang="en-GB">
            <a:latin typeface="Calibri" panose="020F0502020204030204" pitchFamily="34" charset="0"/>
          </a:endParaRPr>
        </a:p>
      </dgm:t>
    </dgm:pt>
    <dgm:pt modelId="{31CEF85D-C803-49E2-87B0-F5EDAD345FC9}">
      <dgm:prSet/>
      <dgm:spPr/>
      <dgm:t>
        <a:bodyPr/>
        <a:lstStyle/>
        <a:p>
          <a:r>
            <a:rPr lang="ja-JP" altLang="en-US" dirty="0" smtClean="0">
              <a:solidFill>
                <a:schemeClr val="bg2">
                  <a:lumMod val="10000"/>
                </a:schemeClr>
              </a:solidFill>
              <a:latin typeface="Calibri" panose="020F0502020204030204" pitchFamily="34" charset="0"/>
            </a:rPr>
            <a:t>技術、消費者の嗜好、貿易の変化が同時に起こっている</a:t>
          </a:r>
          <a:endParaRPr lang="en-GB" dirty="0" smtClean="0">
            <a:solidFill>
              <a:schemeClr val="bg2">
                <a:lumMod val="10000"/>
              </a:schemeClr>
            </a:solidFill>
            <a:latin typeface="Calibri" panose="020F0502020204030204" pitchFamily="34" charset="0"/>
          </a:endParaRPr>
        </a:p>
      </dgm:t>
    </dgm:pt>
    <dgm:pt modelId="{F5240D1C-9F1F-45CB-A124-96F539746542}" type="parTrans" cxnId="{D679395B-FE98-42B9-BBBC-D1097520053F}">
      <dgm:prSet/>
      <dgm:spPr/>
      <dgm:t>
        <a:bodyPr/>
        <a:lstStyle/>
        <a:p>
          <a:endParaRPr lang="en-GB">
            <a:latin typeface="Calibri" panose="020F0502020204030204" pitchFamily="34" charset="0"/>
          </a:endParaRPr>
        </a:p>
      </dgm:t>
    </dgm:pt>
    <dgm:pt modelId="{240024B0-F397-4B79-9323-A7BF70B621A9}" type="sibTrans" cxnId="{D679395B-FE98-42B9-BBBC-D1097520053F}">
      <dgm:prSet/>
      <dgm:spPr/>
      <dgm:t>
        <a:bodyPr/>
        <a:lstStyle/>
        <a:p>
          <a:endParaRPr lang="en-GB">
            <a:latin typeface="Calibri" panose="020F0502020204030204" pitchFamily="34" charset="0"/>
          </a:endParaRPr>
        </a:p>
      </dgm:t>
    </dgm:pt>
    <dgm:pt modelId="{2723B6F0-42E6-4D85-ABC3-0B993B034402}">
      <dgm:prSet/>
      <dgm:spPr/>
      <dgm:t>
        <a:bodyPr/>
        <a:lstStyle/>
        <a:p>
          <a:pPr eaLnBrk="1" latinLnBrk="0"/>
          <a:r>
            <a:rPr lang="ja-JP" altLang="en-US" dirty="0" smtClean="0">
              <a:solidFill>
                <a:schemeClr val="bg2">
                  <a:lumMod val="10000"/>
                </a:schemeClr>
              </a:solidFill>
              <a:latin typeface="Calibri" panose="020F0502020204030204" pitchFamily="34" charset="0"/>
            </a:rPr>
            <a:t>より公正な競争条件の国際システムが必要</a:t>
          </a:r>
          <a:endParaRPr lang="en-GB" dirty="0" smtClean="0">
            <a:solidFill>
              <a:schemeClr val="bg2">
                <a:lumMod val="10000"/>
              </a:schemeClr>
            </a:solidFill>
            <a:latin typeface="Calibri" panose="020F0502020204030204" pitchFamily="34" charset="0"/>
          </a:endParaRPr>
        </a:p>
      </dgm:t>
    </dgm:pt>
    <dgm:pt modelId="{289978A5-92C7-40F5-BD7A-00AECC89F112}" type="parTrans" cxnId="{53C87B82-B0AB-49B4-8189-CF168536BEE3}">
      <dgm:prSet/>
      <dgm:spPr/>
      <dgm:t>
        <a:bodyPr/>
        <a:lstStyle/>
        <a:p>
          <a:endParaRPr lang="en-GB">
            <a:latin typeface="Calibri" panose="020F0502020204030204" pitchFamily="34" charset="0"/>
          </a:endParaRPr>
        </a:p>
      </dgm:t>
    </dgm:pt>
    <dgm:pt modelId="{51C7EF5C-A804-4B27-AC82-9BD6EE906EB9}" type="sibTrans" cxnId="{53C87B82-B0AB-49B4-8189-CF168536BEE3}">
      <dgm:prSet/>
      <dgm:spPr/>
      <dgm:t>
        <a:bodyPr/>
        <a:lstStyle/>
        <a:p>
          <a:endParaRPr lang="en-GB">
            <a:latin typeface="Calibri" panose="020F0502020204030204" pitchFamily="34" charset="0"/>
          </a:endParaRPr>
        </a:p>
      </dgm:t>
    </dgm:pt>
    <dgm:pt modelId="{5547A09F-9281-4926-AFA4-01F6C5E99E46}">
      <dgm:prSet/>
      <dgm:spPr/>
      <dgm:t>
        <a:bodyPr/>
        <a:lstStyle/>
        <a:p>
          <a:r>
            <a:rPr lang="ja-JP" altLang="en-US" dirty="0" smtClean="0">
              <a:solidFill>
                <a:schemeClr val="bg2">
                  <a:lumMod val="10000"/>
                </a:schemeClr>
              </a:solidFill>
              <a:latin typeface="Calibri" panose="020F0502020204030204" pitchFamily="34" charset="0"/>
            </a:rPr>
            <a:t>（企業・消費者の）信頼感は高まっており、投資、貿易は低い水準から上向いている</a:t>
          </a:r>
          <a:endParaRPr lang="en-GB" dirty="0" smtClean="0">
            <a:solidFill>
              <a:schemeClr val="bg2">
                <a:lumMod val="10000"/>
              </a:schemeClr>
            </a:solidFill>
            <a:latin typeface="Calibri" panose="020F0502020204030204" pitchFamily="34" charset="0"/>
          </a:endParaRPr>
        </a:p>
      </dgm:t>
    </dgm:pt>
    <dgm:pt modelId="{F3ACEA60-3461-4AC3-BB5D-893E4B822BE9}" type="parTrans" cxnId="{C2BEBCDC-03B2-4D84-A49C-A63F131785DD}">
      <dgm:prSet/>
      <dgm:spPr/>
      <dgm:t>
        <a:bodyPr/>
        <a:lstStyle/>
        <a:p>
          <a:endParaRPr lang="en-GB">
            <a:latin typeface="Calibri" panose="020F0502020204030204" pitchFamily="34" charset="0"/>
          </a:endParaRPr>
        </a:p>
      </dgm:t>
    </dgm:pt>
    <dgm:pt modelId="{F76B773A-F1BB-45AE-853C-30C972F6D272}" type="sibTrans" cxnId="{C2BEBCDC-03B2-4D84-A49C-A63F131785DD}">
      <dgm:prSet/>
      <dgm:spPr/>
      <dgm:t>
        <a:bodyPr/>
        <a:lstStyle/>
        <a:p>
          <a:endParaRPr lang="en-GB">
            <a:latin typeface="Calibri" panose="020F0502020204030204" pitchFamily="34" charset="0"/>
          </a:endParaRPr>
        </a:p>
      </dgm:t>
    </dgm:pt>
    <dgm:pt modelId="{ABFAF83A-6C73-47F6-896E-A9BD27B48A39}">
      <dgm:prSet/>
      <dgm:spPr/>
      <dgm:t>
        <a:bodyPr/>
        <a:lstStyle/>
        <a:p>
          <a:r>
            <a:rPr lang="ja-JP" altLang="en-US" dirty="0" smtClean="0">
              <a:solidFill>
                <a:schemeClr val="bg2">
                  <a:lumMod val="10000"/>
                </a:schemeClr>
              </a:solidFill>
              <a:latin typeface="Calibri" panose="020F0502020204030204" pitchFamily="34" charset="0"/>
            </a:rPr>
            <a:t>ハイテク財への需要、資本の高度化への投資の高まりの兆候が見られる</a:t>
          </a:r>
          <a:endParaRPr lang="en-GB" dirty="0" smtClean="0">
            <a:solidFill>
              <a:schemeClr val="bg2">
                <a:lumMod val="10000"/>
              </a:schemeClr>
            </a:solidFill>
            <a:latin typeface="Calibri" panose="020F0502020204030204" pitchFamily="34" charset="0"/>
          </a:endParaRPr>
        </a:p>
      </dgm:t>
    </dgm:pt>
    <dgm:pt modelId="{A75B0344-DEA6-4F23-B9A2-5187C1B55793}" type="parTrans" cxnId="{FEC8D880-A663-402B-A787-3C914236B237}">
      <dgm:prSet/>
      <dgm:spPr/>
      <dgm:t>
        <a:bodyPr/>
        <a:lstStyle/>
        <a:p>
          <a:endParaRPr lang="en-GB">
            <a:latin typeface="Calibri" panose="020F0502020204030204" pitchFamily="34" charset="0"/>
          </a:endParaRPr>
        </a:p>
      </dgm:t>
    </dgm:pt>
    <dgm:pt modelId="{94733AA1-8077-4264-929A-A4870403E5DA}" type="sibTrans" cxnId="{FEC8D880-A663-402B-A787-3C914236B237}">
      <dgm:prSet/>
      <dgm:spPr/>
      <dgm:t>
        <a:bodyPr/>
        <a:lstStyle/>
        <a:p>
          <a:endParaRPr lang="en-GB">
            <a:latin typeface="Calibri" panose="020F0502020204030204" pitchFamily="34" charset="0"/>
          </a:endParaRPr>
        </a:p>
      </dgm:t>
    </dgm:pt>
    <dgm:pt modelId="{596912E9-CAED-4E0C-A5E9-871A9237F95F}">
      <dgm:prSet/>
      <dgm:spPr/>
      <dgm:t>
        <a:bodyPr/>
        <a:lstStyle/>
        <a:p>
          <a:pPr eaLnBrk="1" latinLnBrk="0"/>
          <a:r>
            <a:rPr lang="ja-JP" altLang="en-US" dirty="0" smtClean="0">
              <a:solidFill>
                <a:schemeClr val="bg2">
                  <a:lumMod val="10000"/>
                </a:schemeClr>
              </a:solidFill>
              <a:latin typeface="Calibri" panose="020F0502020204030204" pitchFamily="34" charset="0"/>
            </a:rPr>
            <a:t>国内改革は、競争、雇用創出、技能向上、イノベーションを高めるものであるべき</a:t>
          </a:r>
          <a:endParaRPr lang="en-GB" dirty="0" smtClean="0">
            <a:solidFill>
              <a:schemeClr val="bg2">
                <a:lumMod val="10000"/>
              </a:schemeClr>
            </a:solidFill>
            <a:latin typeface="Calibri" panose="020F0502020204030204" pitchFamily="34" charset="0"/>
          </a:endParaRPr>
        </a:p>
      </dgm:t>
    </dgm:pt>
    <dgm:pt modelId="{E08425F1-88FC-4C62-8AFB-FB401A12C4F8}" type="parTrans" cxnId="{2B09D2B6-5D01-444A-A4FA-190A0096ED59}">
      <dgm:prSet/>
      <dgm:spPr/>
      <dgm:t>
        <a:bodyPr/>
        <a:lstStyle/>
        <a:p>
          <a:endParaRPr lang="en-GB">
            <a:latin typeface="Calibri" panose="020F0502020204030204" pitchFamily="34" charset="0"/>
          </a:endParaRPr>
        </a:p>
      </dgm:t>
    </dgm:pt>
    <dgm:pt modelId="{44FC58D6-B872-4528-BD0F-539ABBFB23E9}" type="sibTrans" cxnId="{2B09D2B6-5D01-444A-A4FA-190A0096ED59}">
      <dgm:prSet/>
      <dgm:spPr/>
      <dgm:t>
        <a:bodyPr/>
        <a:lstStyle/>
        <a:p>
          <a:endParaRPr lang="en-GB">
            <a:latin typeface="Calibri" panose="020F0502020204030204" pitchFamily="34" charset="0"/>
          </a:endParaRPr>
        </a:p>
      </dgm:t>
    </dgm:pt>
    <dgm:pt modelId="{41E053C8-D301-4D12-AD77-7EE97ECC131D}">
      <dgm:prSet/>
      <dgm:spPr/>
      <dgm:t>
        <a:bodyPr/>
        <a:lstStyle/>
        <a:p>
          <a:r>
            <a:rPr lang="ja-JP" altLang="en-US" dirty="0" smtClean="0">
              <a:latin typeface="Calibri" panose="020F0502020204030204" pitchFamily="34" charset="0"/>
            </a:rPr>
            <a:t>生産性と賃金上昇は抑えられている。金融安定リスクは持続</a:t>
          </a:r>
          <a:endParaRPr lang="en-GB" dirty="0" smtClean="0">
            <a:latin typeface="Calibri" panose="020F0502020204030204" pitchFamily="34" charset="0"/>
          </a:endParaRPr>
        </a:p>
      </dgm:t>
    </dgm:pt>
    <dgm:pt modelId="{E94A589A-0C85-450C-AE1A-FBF4CE0F2A81}" type="parTrans" cxnId="{B0B2F67A-EBA5-48F4-A6DC-6B545647974D}">
      <dgm:prSet/>
      <dgm:spPr/>
      <dgm:t>
        <a:bodyPr/>
        <a:lstStyle/>
        <a:p>
          <a:endParaRPr lang="en-GB">
            <a:latin typeface="Calibri" panose="020F0502020204030204" pitchFamily="34" charset="0"/>
          </a:endParaRPr>
        </a:p>
      </dgm:t>
    </dgm:pt>
    <dgm:pt modelId="{9D04F1D8-B208-4490-A62E-6562FDAC00FC}" type="sibTrans" cxnId="{B0B2F67A-EBA5-48F4-A6DC-6B545647974D}">
      <dgm:prSet/>
      <dgm:spPr/>
      <dgm:t>
        <a:bodyPr/>
        <a:lstStyle/>
        <a:p>
          <a:endParaRPr lang="en-GB">
            <a:latin typeface="Calibri" panose="020F0502020204030204" pitchFamily="34" charset="0"/>
          </a:endParaRPr>
        </a:p>
      </dgm:t>
    </dgm:pt>
    <dgm:pt modelId="{553FD138-D451-4870-97BF-70183F97EA30}">
      <dgm:prSet/>
      <dgm:spPr/>
      <dgm:t>
        <a:bodyPr/>
        <a:lstStyle/>
        <a:p>
          <a:r>
            <a:rPr lang="ja-JP" altLang="en-US" dirty="0" smtClean="0">
              <a:solidFill>
                <a:schemeClr val="bg2">
                  <a:lumMod val="10000"/>
                </a:schemeClr>
              </a:solidFill>
              <a:latin typeface="Calibri" panose="020F0502020204030204" pitchFamily="34" charset="0"/>
            </a:rPr>
            <a:t>変化に伴う雇用喪失は、製造業、特定の地域に集中している</a:t>
          </a:r>
          <a:endParaRPr lang="en-GB" dirty="0" smtClean="0">
            <a:solidFill>
              <a:schemeClr val="bg2">
                <a:lumMod val="10000"/>
              </a:schemeClr>
            </a:solidFill>
            <a:latin typeface="Calibri" panose="020F0502020204030204" pitchFamily="34" charset="0"/>
          </a:endParaRPr>
        </a:p>
      </dgm:t>
    </dgm:pt>
    <dgm:pt modelId="{43E28135-AFF9-4B2C-B41B-8023F9E19884}" type="parTrans" cxnId="{33F34D4D-844B-4309-91F1-2D71039CC08C}">
      <dgm:prSet/>
      <dgm:spPr/>
      <dgm:t>
        <a:bodyPr/>
        <a:lstStyle/>
        <a:p>
          <a:endParaRPr lang="en-GB">
            <a:latin typeface="Calibri" panose="020F0502020204030204" pitchFamily="34" charset="0"/>
          </a:endParaRPr>
        </a:p>
      </dgm:t>
    </dgm:pt>
    <dgm:pt modelId="{077F97B1-32C2-453B-AA07-7A8F7DC75B28}" type="sibTrans" cxnId="{33F34D4D-844B-4309-91F1-2D71039CC08C}">
      <dgm:prSet/>
      <dgm:spPr/>
      <dgm:t>
        <a:bodyPr/>
        <a:lstStyle/>
        <a:p>
          <a:endParaRPr lang="en-GB">
            <a:latin typeface="Calibri" panose="020F0502020204030204" pitchFamily="34" charset="0"/>
          </a:endParaRPr>
        </a:p>
      </dgm:t>
    </dgm:pt>
    <dgm:pt modelId="{94526619-ADE9-4975-A209-1206B2423C38}">
      <dgm:prSet/>
      <dgm:spPr/>
      <dgm:t>
        <a:bodyPr/>
        <a:lstStyle/>
        <a:p>
          <a:r>
            <a:rPr lang="ja-JP" altLang="en-US" dirty="0" smtClean="0">
              <a:solidFill>
                <a:schemeClr val="bg2">
                  <a:lumMod val="10000"/>
                </a:schemeClr>
              </a:solidFill>
              <a:latin typeface="Calibri" panose="020F0502020204030204" pitchFamily="34" charset="0"/>
            </a:rPr>
            <a:t>雇用関連統計は改善しているが、労働市場は回復していない</a:t>
          </a:r>
          <a:endParaRPr lang="en-GB" dirty="0" smtClean="0">
            <a:solidFill>
              <a:schemeClr val="bg2">
                <a:lumMod val="10000"/>
              </a:schemeClr>
            </a:solidFill>
            <a:latin typeface="Calibri" panose="020F0502020204030204" pitchFamily="34" charset="0"/>
          </a:endParaRPr>
        </a:p>
      </dgm:t>
    </dgm:pt>
    <dgm:pt modelId="{56BF7F1D-70AF-401A-A4BE-6C616B75B134}" type="parTrans" cxnId="{705B9F36-B466-4E78-9711-00BA06938028}">
      <dgm:prSet/>
      <dgm:spPr/>
      <dgm:t>
        <a:bodyPr/>
        <a:lstStyle/>
        <a:p>
          <a:endParaRPr lang="en-GB">
            <a:latin typeface="Calibri" panose="020F0502020204030204" pitchFamily="34" charset="0"/>
          </a:endParaRPr>
        </a:p>
      </dgm:t>
    </dgm:pt>
    <dgm:pt modelId="{EFF9F49E-5A2F-409F-8A4C-43657ADA0126}" type="sibTrans" cxnId="{705B9F36-B466-4E78-9711-00BA06938028}">
      <dgm:prSet/>
      <dgm:spPr/>
      <dgm:t>
        <a:bodyPr/>
        <a:lstStyle/>
        <a:p>
          <a:endParaRPr lang="en-GB">
            <a:latin typeface="Calibri" panose="020F0502020204030204" pitchFamily="34" charset="0"/>
          </a:endParaRPr>
        </a:p>
      </dgm:t>
    </dgm:pt>
    <dgm:pt modelId="{1E9D3748-E159-4EC9-8912-7AFB54D896E8}">
      <dgm:prSet/>
      <dgm:spPr/>
      <dgm:t>
        <a:bodyPr/>
        <a:lstStyle/>
        <a:p>
          <a:r>
            <a:rPr lang="ja-JP" altLang="en-US" dirty="0" smtClean="0">
              <a:solidFill>
                <a:schemeClr val="bg2">
                  <a:lumMod val="10000"/>
                </a:schemeClr>
              </a:solidFill>
              <a:latin typeface="Calibri" panose="020F0502020204030204" pitchFamily="34" charset="0"/>
            </a:rPr>
            <a:t>増加を続ける高水準の与信、住宅価格上昇、金利ギャップによる金融リスク</a:t>
          </a:r>
          <a:endParaRPr lang="en-GB" dirty="0" smtClean="0">
            <a:solidFill>
              <a:schemeClr val="bg2">
                <a:lumMod val="10000"/>
              </a:schemeClr>
            </a:solidFill>
            <a:latin typeface="Calibri" panose="020F0502020204030204" pitchFamily="34" charset="0"/>
          </a:endParaRPr>
        </a:p>
      </dgm:t>
    </dgm:pt>
    <dgm:pt modelId="{20B72C64-47B4-49ED-84C2-031F7AD8C095}" type="parTrans" cxnId="{67B238D7-40B4-47DC-A939-F18AE00B00B1}">
      <dgm:prSet/>
      <dgm:spPr/>
      <dgm:t>
        <a:bodyPr/>
        <a:lstStyle/>
        <a:p>
          <a:endParaRPr lang="en-GB">
            <a:latin typeface="Calibri" panose="020F0502020204030204" pitchFamily="34" charset="0"/>
          </a:endParaRPr>
        </a:p>
      </dgm:t>
    </dgm:pt>
    <dgm:pt modelId="{3B8DAD5D-0ECD-4585-9ADC-D9FCE88A6641}" type="sibTrans" cxnId="{67B238D7-40B4-47DC-A939-F18AE00B00B1}">
      <dgm:prSet/>
      <dgm:spPr/>
      <dgm:t>
        <a:bodyPr/>
        <a:lstStyle/>
        <a:p>
          <a:endParaRPr lang="en-GB">
            <a:latin typeface="Calibri" panose="020F0502020204030204" pitchFamily="34" charset="0"/>
          </a:endParaRPr>
        </a:p>
      </dgm:t>
    </dgm:pt>
    <dgm:pt modelId="{DCA8D2F6-0512-4BE3-8D00-0CD39364103D}">
      <dgm:prSet/>
      <dgm:spPr/>
      <dgm:t>
        <a:bodyPr/>
        <a:lstStyle/>
        <a:p>
          <a:pPr eaLnBrk="1" latinLnBrk="0"/>
          <a:r>
            <a:rPr lang="ja-JP" altLang="en-US" dirty="0" smtClean="0">
              <a:solidFill>
                <a:schemeClr val="bg2">
                  <a:lumMod val="10000"/>
                </a:schemeClr>
              </a:solidFill>
              <a:latin typeface="Calibri" panose="020F0502020204030204" pitchFamily="34" charset="0"/>
            </a:rPr>
            <a:t>取り残された人々が新たな機会を得るために役立つ、目標を絞った政策が必要</a:t>
          </a:r>
          <a:endParaRPr lang="en-GB" dirty="0" smtClean="0">
            <a:solidFill>
              <a:schemeClr val="bg2">
                <a:lumMod val="10000"/>
              </a:schemeClr>
            </a:solidFill>
            <a:latin typeface="Calibri" panose="020F0502020204030204" pitchFamily="34" charset="0"/>
          </a:endParaRPr>
        </a:p>
      </dgm:t>
    </dgm:pt>
    <dgm:pt modelId="{E552743C-E71B-4861-972C-080EFB24BCDA}" type="parTrans" cxnId="{D21F9AFA-1F40-4590-873F-0B7900DE8CA3}">
      <dgm:prSet/>
      <dgm:spPr/>
      <dgm:t>
        <a:bodyPr/>
        <a:lstStyle/>
        <a:p>
          <a:endParaRPr lang="en-GB"/>
        </a:p>
      </dgm:t>
    </dgm:pt>
    <dgm:pt modelId="{20A6B2AA-6C1B-4381-A526-3AD302301D65}" type="sibTrans" cxnId="{D21F9AFA-1F40-4590-873F-0B7900DE8CA3}">
      <dgm:prSet/>
      <dgm:spPr/>
      <dgm:t>
        <a:bodyPr/>
        <a:lstStyle/>
        <a:p>
          <a:endParaRPr lang="en-GB"/>
        </a:p>
      </dgm:t>
    </dgm:pt>
    <dgm:pt modelId="{3BDA06C9-41F1-4324-B47B-FD9322F22076}">
      <dgm:prSet/>
      <dgm:spPr/>
      <dgm:t>
        <a:bodyPr/>
        <a:lstStyle/>
        <a:p>
          <a:r>
            <a:rPr lang="ja-JP" altLang="en-US" dirty="0" smtClean="0">
              <a:solidFill>
                <a:schemeClr val="bg2">
                  <a:lumMod val="10000"/>
                </a:schemeClr>
              </a:solidFill>
              <a:latin typeface="Calibri" panose="020F0502020204030204" pitchFamily="34" charset="0"/>
            </a:rPr>
            <a:t>成長の基礎は幅広い。一次産品生産国の回復は、緩やかな世界経済の回復に役立っている</a:t>
          </a:r>
          <a:endParaRPr lang="en-GB" dirty="0" smtClean="0">
            <a:solidFill>
              <a:schemeClr val="bg2">
                <a:lumMod val="10000"/>
              </a:schemeClr>
            </a:solidFill>
            <a:latin typeface="Calibri" panose="020F0502020204030204" pitchFamily="34" charset="0"/>
          </a:endParaRPr>
        </a:p>
      </dgm:t>
    </dgm:pt>
    <dgm:pt modelId="{9FC0B700-BAC5-444B-A109-D6595B3DE849}" type="sibTrans" cxnId="{43479365-8FA3-41F5-B10E-1E225A4D5723}">
      <dgm:prSet/>
      <dgm:spPr/>
      <dgm:t>
        <a:bodyPr/>
        <a:lstStyle/>
        <a:p>
          <a:endParaRPr lang="en-GB">
            <a:latin typeface="Calibri" panose="020F0502020204030204" pitchFamily="34" charset="0"/>
          </a:endParaRPr>
        </a:p>
      </dgm:t>
    </dgm:pt>
    <dgm:pt modelId="{68A95A56-5757-4B67-8390-A31F0B0037F9}" type="parTrans" cxnId="{43479365-8FA3-41F5-B10E-1E225A4D5723}">
      <dgm:prSet/>
      <dgm:spPr/>
      <dgm:t>
        <a:bodyPr/>
        <a:lstStyle/>
        <a:p>
          <a:endParaRPr lang="en-GB">
            <a:latin typeface="Calibri" panose="020F0502020204030204" pitchFamily="34" charset="0"/>
          </a:endParaRPr>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B71E4610-9C7F-4FC1-B45C-3246453F732B}" type="pres">
      <dgm:prSet presAssocID="{28AA58F6-D958-4B10-9359-D08D4D103B97}" presName="parentText" presStyleLbl="node1" presStyleIdx="0" presStyleCnt="4" custScaleY="119926">
        <dgm:presLayoutVars>
          <dgm:chMax val="0"/>
          <dgm:bulletEnabled val="1"/>
        </dgm:presLayoutVars>
      </dgm:prSet>
      <dgm:spPr/>
      <dgm:t>
        <a:bodyPr/>
        <a:lstStyle/>
        <a:p>
          <a:endParaRPr lang="en-GB"/>
        </a:p>
      </dgm:t>
    </dgm:pt>
    <dgm:pt modelId="{59778523-FD02-412B-8EED-12620C0515E9}" type="pres">
      <dgm:prSet presAssocID="{28AA58F6-D958-4B10-9359-D08D4D103B97}" presName="childText" presStyleLbl="revTx" presStyleIdx="0" presStyleCnt="4">
        <dgm:presLayoutVars>
          <dgm:bulletEnabled val="1"/>
        </dgm:presLayoutVars>
      </dgm:prSet>
      <dgm:spPr/>
      <dgm:t>
        <a:bodyPr/>
        <a:lstStyle/>
        <a:p>
          <a:endParaRPr lang="en-GB"/>
        </a:p>
      </dgm:t>
    </dgm:pt>
    <dgm:pt modelId="{86CD86FE-BCDD-4F86-8258-550D41ABF992}" type="pres">
      <dgm:prSet presAssocID="{41E053C8-D301-4D12-AD77-7EE97ECC131D}" presName="parentText" presStyleLbl="node1" presStyleIdx="1" presStyleCnt="4" custScaleY="112620">
        <dgm:presLayoutVars>
          <dgm:chMax val="0"/>
          <dgm:bulletEnabled val="1"/>
        </dgm:presLayoutVars>
      </dgm:prSet>
      <dgm:spPr/>
      <dgm:t>
        <a:bodyPr/>
        <a:lstStyle/>
        <a:p>
          <a:endParaRPr lang="en-GB"/>
        </a:p>
      </dgm:t>
    </dgm:pt>
    <dgm:pt modelId="{4D106606-0D66-4779-A085-E8266C34AB2A}" type="pres">
      <dgm:prSet presAssocID="{41E053C8-D301-4D12-AD77-7EE97ECC131D}" presName="childText" presStyleLbl="revTx" presStyleIdx="1" presStyleCnt="4">
        <dgm:presLayoutVars>
          <dgm:bulletEnabled val="1"/>
        </dgm:presLayoutVars>
      </dgm:prSet>
      <dgm:spPr/>
      <dgm:t>
        <a:bodyPr/>
        <a:lstStyle/>
        <a:p>
          <a:endParaRPr lang="en-GB"/>
        </a:p>
      </dgm:t>
    </dgm:pt>
    <dgm:pt modelId="{9CFD6359-D6AA-429D-ADFE-D05F20309091}" type="pres">
      <dgm:prSet presAssocID="{0BD4BFF3-A846-4400-9B4D-1ECC79EBA5F8}" presName="parentText" presStyleLbl="node1" presStyleIdx="2" presStyleCnt="4" custScaleY="121626">
        <dgm:presLayoutVars>
          <dgm:chMax val="0"/>
          <dgm:bulletEnabled val="1"/>
        </dgm:presLayoutVars>
      </dgm:prSet>
      <dgm:spPr/>
      <dgm:t>
        <a:bodyPr/>
        <a:lstStyle/>
        <a:p>
          <a:endParaRPr lang="en-GB"/>
        </a:p>
      </dgm:t>
    </dgm:pt>
    <dgm:pt modelId="{E865CCEF-EA47-42BC-ABAD-CF3E5C00DE2D}" type="pres">
      <dgm:prSet presAssocID="{0BD4BFF3-A846-4400-9B4D-1ECC79EBA5F8}" presName="childText" presStyleLbl="revTx" presStyleIdx="2" presStyleCnt="4">
        <dgm:presLayoutVars>
          <dgm:bulletEnabled val="1"/>
        </dgm:presLayoutVars>
      </dgm:prSet>
      <dgm:spPr/>
      <dgm:t>
        <a:bodyPr/>
        <a:lstStyle/>
        <a:p>
          <a:endParaRPr lang="en-GB"/>
        </a:p>
      </dgm:t>
    </dgm:pt>
    <dgm:pt modelId="{2B45D7B7-0834-4D13-8778-0BFAB98C78C2}" type="pres">
      <dgm:prSet presAssocID="{806919CF-651B-46A9-9F55-6A28278294E6}" presName="parentText" presStyleLbl="node1" presStyleIdx="3" presStyleCnt="4" custScaleY="114973">
        <dgm:presLayoutVars>
          <dgm:chMax val="0"/>
          <dgm:bulletEnabled val="1"/>
        </dgm:presLayoutVars>
      </dgm:prSet>
      <dgm:spPr/>
      <dgm:t>
        <a:bodyPr/>
        <a:lstStyle/>
        <a:p>
          <a:endParaRPr lang="en-GB"/>
        </a:p>
      </dgm:t>
    </dgm:pt>
    <dgm:pt modelId="{466AD614-18F8-4250-8704-A12C186A2560}" type="pres">
      <dgm:prSet presAssocID="{806919CF-651B-46A9-9F55-6A28278294E6}" presName="childText" presStyleLbl="revTx" presStyleIdx="3" presStyleCnt="4">
        <dgm:presLayoutVars>
          <dgm:bulletEnabled val="1"/>
        </dgm:presLayoutVars>
      </dgm:prSet>
      <dgm:spPr/>
      <dgm:t>
        <a:bodyPr/>
        <a:lstStyle/>
        <a:p>
          <a:endParaRPr lang="en-GB"/>
        </a:p>
      </dgm:t>
    </dgm:pt>
  </dgm:ptLst>
  <dgm:cxnLst>
    <dgm:cxn modelId="{7B69AE8B-0639-40B7-BE79-1CDB7B438796}" type="presOf" srcId="{806919CF-651B-46A9-9F55-6A28278294E6}" destId="{2B45D7B7-0834-4D13-8778-0BFAB98C78C2}" srcOrd="0" destOrd="0" presId="urn:microsoft.com/office/officeart/2005/8/layout/vList2"/>
    <dgm:cxn modelId="{481C042F-2E09-4AF1-9937-6E8830C8C557}" type="presOf" srcId="{5547A09F-9281-4926-AFA4-01F6C5E99E46}" destId="{59778523-FD02-412B-8EED-12620C0515E9}" srcOrd="0" destOrd="0" presId="urn:microsoft.com/office/officeart/2005/8/layout/vList2"/>
    <dgm:cxn modelId="{3BAC6E61-0108-4F35-9BFE-D77F68AFDB01}" type="presOf" srcId="{1E9D3748-E159-4EC9-8912-7AFB54D896E8}" destId="{4D106606-0D66-4779-A085-E8266C34AB2A}" srcOrd="0" destOrd="1" presId="urn:microsoft.com/office/officeart/2005/8/layout/vList2"/>
    <dgm:cxn modelId="{B0B2F67A-EBA5-48F4-A6DC-6B545647974D}" srcId="{312AE3AD-150C-4556-B9F3-C5AFE07518AD}" destId="{41E053C8-D301-4D12-AD77-7EE97ECC131D}" srcOrd="1" destOrd="0" parTransId="{E94A589A-0C85-450C-AE1A-FBF4CE0F2A81}" sibTransId="{9D04F1D8-B208-4490-A62E-6562FDAC00FC}"/>
    <dgm:cxn modelId="{CDEF8462-6EA3-48F8-ACBD-3726768B0293}" type="presOf" srcId="{94526619-ADE9-4975-A209-1206B2423C38}" destId="{4D106606-0D66-4779-A085-E8266C34AB2A}" srcOrd="0" destOrd="0" presId="urn:microsoft.com/office/officeart/2005/8/layout/vList2"/>
    <dgm:cxn modelId="{25253A91-5BA8-4CCD-8BD9-088B6229AC08}" type="presOf" srcId="{0BD4BFF3-A846-4400-9B4D-1ECC79EBA5F8}" destId="{9CFD6359-D6AA-429D-ADFE-D05F20309091}" srcOrd="0" destOrd="0" presId="urn:microsoft.com/office/officeart/2005/8/layout/vList2"/>
    <dgm:cxn modelId="{FEC8D880-A663-402B-A787-3C914236B237}" srcId="{28AA58F6-D958-4B10-9359-D08D4D103B97}" destId="{ABFAF83A-6C73-47F6-896E-A9BD27B48A39}" srcOrd="2" destOrd="0" parTransId="{A75B0344-DEA6-4F23-B9A2-5187C1B55793}" sibTransId="{94733AA1-8077-4264-929A-A4870403E5DA}"/>
    <dgm:cxn modelId="{2B09D2B6-5D01-444A-A4FA-190A0096ED59}" srcId="{806919CF-651B-46A9-9F55-6A28278294E6}" destId="{596912E9-CAED-4E0C-A5E9-871A9237F95F}" srcOrd="1" destOrd="0" parTransId="{E08425F1-88FC-4C62-8AFB-FB401A12C4F8}" sibTransId="{44FC58D6-B872-4528-BD0F-539ABBFB23E9}"/>
    <dgm:cxn modelId="{33F34D4D-844B-4309-91F1-2D71039CC08C}" srcId="{0BD4BFF3-A846-4400-9B4D-1ECC79EBA5F8}" destId="{553FD138-D451-4870-97BF-70183F97EA30}" srcOrd="1" destOrd="0" parTransId="{43E28135-AFF9-4B2C-B41B-8023F9E19884}" sibTransId="{077F97B1-32C2-453B-AA07-7A8F7DC75B28}"/>
    <dgm:cxn modelId="{7FC4F6B6-7333-499E-8799-51F96AA60B84}" srcId="{312AE3AD-150C-4556-B9F3-C5AFE07518AD}" destId="{28AA58F6-D958-4B10-9359-D08D4D103B97}" srcOrd="0" destOrd="0" parTransId="{60C608F0-860E-4FC1-AB6C-6A893EFA9FC9}" sibTransId="{3083AE86-D778-4F5F-B1B6-4FB7AC7CBD51}"/>
    <dgm:cxn modelId="{6D09A9A1-FFEA-4EA9-A2E8-55285F8C0196}" srcId="{312AE3AD-150C-4556-B9F3-C5AFE07518AD}" destId="{0BD4BFF3-A846-4400-9B4D-1ECC79EBA5F8}" srcOrd="2" destOrd="0" parTransId="{225C00EA-9FEF-41B6-9C4F-92549965D946}" sibTransId="{203F14AC-C7A5-4E5E-9CBB-DE0F7A356B5A}"/>
    <dgm:cxn modelId="{53C87B82-B0AB-49B4-8189-CF168536BEE3}" srcId="{806919CF-651B-46A9-9F55-6A28278294E6}" destId="{2723B6F0-42E6-4D85-ABC3-0B993B034402}" srcOrd="0" destOrd="0" parTransId="{289978A5-92C7-40F5-BD7A-00AECC89F112}" sibTransId="{51C7EF5C-A804-4B27-AC82-9BD6EE906EB9}"/>
    <dgm:cxn modelId="{D21F9AFA-1F40-4590-873F-0B7900DE8CA3}" srcId="{806919CF-651B-46A9-9F55-6A28278294E6}" destId="{DCA8D2F6-0512-4BE3-8D00-0CD39364103D}" srcOrd="2" destOrd="0" parTransId="{E552743C-E71B-4861-972C-080EFB24BCDA}" sibTransId="{20A6B2AA-6C1B-4381-A526-3AD302301D65}"/>
    <dgm:cxn modelId="{3315629A-CE00-4EA6-A505-92EEC82995D3}" srcId="{312AE3AD-150C-4556-B9F3-C5AFE07518AD}" destId="{806919CF-651B-46A9-9F55-6A28278294E6}" srcOrd="3" destOrd="0" parTransId="{C176557D-E82E-4F64-8195-4FBA10DCA65F}" sibTransId="{504D45A1-33A0-469C-9F96-5CCFAF0F31C8}"/>
    <dgm:cxn modelId="{705B9F36-B466-4E78-9711-00BA06938028}" srcId="{41E053C8-D301-4D12-AD77-7EE97ECC131D}" destId="{94526619-ADE9-4975-A209-1206B2423C38}" srcOrd="0" destOrd="0" parTransId="{56BF7F1D-70AF-401A-A4BE-6C616B75B134}" sibTransId="{EFF9F49E-5A2F-409F-8A4C-43657ADA0126}"/>
    <dgm:cxn modelId="{28927A2E-25C1-417F-A66A-211E48695597}" type="presOf" srcId="{596912E9-CAED-4E0C-A5E9-871A9237F95F}" destId="{466AD614-18F8-4250-8704-A12C186A2560}" srcOrd="0" destOrd="1" presId="urn:microsoft.com/office/officeart/2005/8/layout/vList2"/>
    <dgm:cxn modelId="{34D6558D-02E5-4555-80FD-4B0DD0329620}" type="presOf" srcId="{553FD138-D451-4870-97BF-70183F97EA30}" destId="{E865CCEF-EA47-42BC-ABAD-CF3E5C00DE2D}" srcOrd="0" destOrd="1" presId="urn:microsoft.com/office/officeart/2005/8/layout/vList2"/>
    <dgm:cxn modelId="{8591F25B-93C8-4246-BB14-6B0D11BDC47E}" type="presOf" srcId="{28AA58F6-D958-4B10-9359-D08D4D103B97}" destId="{B71E4610-9C7F-4FC1-B45C-3246453F732B}" srcOrd="0" destOrd="0" presId="urn:microsoft.com/office/officeart/2005/8/layout/vList2"/>
    <dgm:cxn modelId="{FED4BBD0-7074-4C14-9612-53752EC6CD59}" type="presOf" srcId="{DCA8D2F6-0512-4BE3-8D00-0CD39364103D}" destId="{466AD614-18F8-4250-8704-A12C186A2560}" srcOrd="0" destOrd="2" presId="urn:microsoft.com/office/officeart/2005/8/layout/vList2"/>
    <dgm:cxn modelId="{8D1C8697-C922-47FC-BF14-31AD06754084}" type="presOf" srcId="{312AE3AD-150C-4556-B9F3-C5AFE07518AD}" destId="{2E9BD066-5772-45B3-AF70-8A7A03272818}" srcOrd="0" destOrd="0" presId="urn:microsoft.com/office/officeart/2005/8/layout/vList2"/>
    <dgm:cxn modelId="{43479365-8FA3-41F5-B10E-1E225A4D5723}" srcId="{28AA58F6-D958-4B10-9359-D08D4D103B97}" destId="{3BDA06C9-41F1-4324-B47B-FD9322F22076}" srcOrd="1" destOrd="0" parTransId="{68A95A56-5757-4B67-8390-A31F0B0037F9}" sibTransId="{9FC0B700-BAC5-444B-A109-D6595B3DE849}"/>
    <dgm:cxn modelId="{FE16931F-C698-4E94-8E59-F0CD69FE087C}" type="presOf" srcId="{2723B6F0-42E6-4D85-ABC3-0B993B034402}" destId="{466AD614-18F8-4250-8704-A12C186A2560}" srcOrd="0" destOrd="0" presId="urn:microsoft.com/office/officeart/2005/8/layout/vList2"/>
    <dgm:cxn modelId="{FBF12723-4739-43F3-AF81-E28D6667FFC5}" type="presOf" srcId="{31CEF85D-C803-49E2-87B0-F5EDAD345FC9}" destId="{E865CCEF-EA47-42BC-ABAD-CF3E5C00DE2D}" srcOrd="0" destOrd="0" presId="urn:microsoft.com/office/officeart/2005/8/layout/vList2"/>
    <dgm:cxn modelId="{94A34463-622D-49F9-8D72-953DB4082D6E}" type="presOf" srcId="{41E053C8-D301-4D12-AD77-7EE97ECC131D}" destId="{86CD86FE-BCDD-4F86-8258-550D41ABF992}" srcOrd="0" destOrd="0" presId="urn:microsoft.com/office/officeart/2005/8/layout/vList2"/>
    <dgm:cxn modelId="{67B238D7-40B4-47DC-A939-F18AE00B00B1}" srcId="{41E053C8-D301-4D12-AD77-7EE97ECC131D}" destId="{1E9D3748-E159-4EC9-8912-7AFB54D896E8}" srcOrd="1" destOrd="0" parTransId="{20B72C64-47B4-49ED-84C2-031F7AD8C095}" sibTransId="{3B8DAD5D-0ECD-4585-9ADC-D9FCE88A6641}"/>
    <dgm:cxn modelId="{D679395B-FE98-42B9-BBBC-D1097520053F}" srcId="{0BD4BFF3-A846-4400-9B4D-1ECC79EBA5F8}" destId="{31CEF85D-C803-49E2-87B0-F5EDAD345FC9}" srcOrd="0" destOrd="0" parTransId="{F5240D1C-9F1F-45CB-A124-96F539746542}" sibTransId="{240024B0-F397-4B79-9323-A7BF70B621A9}"/>
    <dgm:cxn modelId="{C1B13F37-8EA0-44BD-BC3F-A34EF0AF39D8}" type="presOf" srcId="{3BDA06C9-41F1-4324-B47B-FD9322F22076}" destId="{59778523-FD02-412B-8EED-12620C0515E9}" srcOrd="0" destOrd="1" presId="urn:microsoft.com/office/officeart/2005/8/layout/vList2"/>
    <dgm:cxn modelId="{C2BEBCDC-03B2-4D84-A49C-A63F131785DD}" srcId="{28AA58F6-D958-4B10-9359-D08D4D103B97}" destId="{5547A09F-9281-4926-AFA4-01F6C5E99E46}" srcOrd="0" destOrd="0" parTransId="{F3ACEA60-3461-4AC3-BB5D-893E4B822BE9}" sibTransId="{F76B773A-F1BB-45AE-853C-30C972F6D272}"/>
    <dgm:cxn modelId="{A42C76FD-2535-484F-929E-3402A9CBBBAC}" type="presOf" srcId="{ABFAF83A-6C73-47F6-896E-A9BD27B48A39}" destId="{59778523-FD02-412B-8EED-12620C0515E9}" srcOrd="0" destOrd="2" presId="urn:microsoft.com/office/officeart/2005/8/layout/vList2"/>
    <dgm:cxn modelId="{F6EB7E73-8AC6-4845-939E-1A33D14F1F06}" type="presParOf" srcId="{2E9BD066-5772-45B3-AF70-8A7A03272818}" destId="{B71E4610-9C7F-4FC1-B45C-3246453F732B}" srcOrd="0" destOrd="0" presId="urn:microsoft.com/office/officeart/2005/8/layout/vList2"/>
    <dgm:cxn modelId="{CF7A07CF-5E84-4615-BC7A-514C10B50B10}" type="presParOf" srcId="{2E9BD066-5772-45B3-AF70-8A7A03272818}" destId="{59778523-FD02-412B-8EED-12620C0515E9}" srcOrd="1" destOrd="0" presId="urn:microsoft.com/office/officeart/2005/8/layout/vList2"/>
    <dgm:cxn modelId="{DA4F8F7D-911A-4B79-94A7-DA9AEF692833}" type="presParOf" srcId="{2E9BD066-5772-45B3-AF70-8A7A03272818}" destId="{86CD86FE-BCDD-4F86-8258-550D41ABF992}" srcOrd="2" destOrd="0" presId="urn:microsoft.com/office/officeart/2005/8/layout/vList2"/>
    <dgm:cxn modelId="{416A249D-14D3-4754-8662-5453A48229CF}" type="presParOf" srcId="{2E9BD066-5772-45B3-AF70-8A7A03272818}" destId="{4D106606-0D66-4779-A085-E8266C34AB2A}" srcOrd="3" destOrd="0" presId="urn:microsoft.com/office/officeart/2005/8/layout/vList2"/>
    <dgm:cxn modelId="{EDDB4588-E438-485D-87F4-A0F0699A79DA}" type="presParOf" srcId="{2E9BD066-5772-45B3-AF70-8A7A03272818}" destId="{9CFD6359-D6AA-429D-ADFE-D05F20309091}" srcOrd="4" destOrd="0" presId="urn:microsoft.com/office/officeart/2005/8/layout/vList2"/>
    <dgm:cxn modelId="{F0557BDA-9337-4C88-B80E-3844FB056ED6}" type="presParOf" srcId="{2E9BD066-5772-45B3-AF70-8A7A03272818}" destId="{E865CCEF-EA47-42BC-ABAD-CF3E5C00DE2D}" srcOrd="5" destOrd="0" presId="urn:microsoft.com/office/officeart/2005/8/layout/vList2"/>
    <dgm:cxn modelId="{7B9363FB-C7EE-4013-A7A3-CAE72DF655C5}" type="presParOf" srcId="{2E9BD066-5772-45B3-AF70-8A7A03272818}" destId="{2B45D7B7-0834-4D13-8778-0BFAB98C78C2}" srcOrd="6" destOrd="0" presId="urn:microsoft.com/office/officeart/2005/8/layout/vList2"/>
    <dgm:cxn modelId="{3B557EBE-724F-4FA8-AC8E-A702046300A9}" type="presParOf" srcId="{2E9BD066-5772-45B3-AF70-8A7A03272818}" destId="{466AD614-18F8-4250-8704-A12C186A256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AA58F6-D958-4B10-9359-D08D4D103B97}">
      <dgm:prSet custT="1"/>
      <dgm:spPr/>
      <dgm:t>
        <a:bodyPr/>
        <a:lstStyle/>
        <a:p>
          <a:r>
            <a:rPr lang="ja-JP" altLang="en-US" sz="2000" dirty="0" smtClean="0">
              <a:latin typeface="Calibri" panose="020F0502020204030204" pitchFamily="34" charset="0"/>
            </a:rPr>
            <a:t>国際的環境を改善する措置：</a:t>
          </a:r>
          <a:endParaRPr lang="en-GB" sz="2000" dirty="0" smtClean="0">
            <a:latin typeface="Calibri" panose="020F0502020204030204" pitchFamily="34" charset="0"/>
          </a:endParaRPr>
        </a:p>
      </dgm:t>
    </dgm:pt>
    <dgm:pt modelId="{60C608F0-860E-4FC1-AB6C-6A893EFA9FC9}" type="parTrans" cxnId="{7FC4F6B6-7333-499E-8799-51F96AA60B84}">
      <dgm:prSet/>
      <dgm:spPr/>
      <dgm:t>
        <a:bodyPr/>
        <a:lstStyle/>
        <a:p>
          <a:endParaRPr lang="en-GB">
            <a:latin typeface="Calibri" panose="020F0502020204030204" pitchFamily="34" charset="0"/>
          </a:endParaRPr>
        </a:p>
      </dgm:t>
    </dgm:pt>
    <dgm:pt modelId="{3083AE86-D778-4F5F-B1B6-4FB7AC7CBD51}" type="sibTrans" cxnId="{7FC4F6B6-7333-499E-8799-51F96AA60B84}">
      <dgm:prSet/>
      <dgm:spPr/>
      <dgm:t>
        <a:bodyPr/>
        <a:lstStyle/>
        <a:p>
          <a:endParaRPr lang="en-GB">
            <a:latin typeface="Calibri" panose="020F0502020204030204" pitchFamily="34" charset="0"/>
          </a:endParaRPr>
        </a:p>
      </dgm:t>
    </dgm:pt>
    <dgm:pt modelId="{31FDEDA6-66D9-439F-8F48-7D1A3D83CB2C}">
      <dgm:prSet custT="1"/>
      <dgm:spPr/>
      <dgm:t>
        <a:bodyPr/>
        <a:lstStyle/>
        <a:p>
          <a:r>
            <a:rPr lang="ja-JP" altLang="en-US" sz="1800" smtClean="0">
              <a:solidFill>
                <a:schemeClr val="bg2">
                  <a:lumMod val="10000"/>
                </a:schemeClr>
              </a:solidFill>
              <a:latin typeface="Calibri" panose="020F0502020204030204" pitchFamily="34" charset="0"/>
            </a:rPr>
            <a:t>労働</a:t>
          </a:r>
          <a:r>
            <a:rPr lang="ja-JP" altLang="en-US" sz="1800" dirty="0" smtClean="0">
              <a:solidFill>
                <a:schemeClr val="bg2">
                  <a:lumMod val="10000"/>
                </a:schemeClr>
              </a:solidFill>
              <a:latin typeface="Calibri" panose="020F0502020204030204" pitchFamily="34" charset="0"/>
            </a:rPr>
            <a:t>や環境</a:t>
          </a:r>
          <a:r>
            <a:rPr lang="ja-JP" altLang="en-US" sz="1800" smtClean="0">
              <a:solidFill>
                <a:schemeClr val="bg2">
                  <a:lumMod val="10000"/>
                </a:schemeClr>
              </a:solidFill>
              <a:latin typeface="Calibri" panose="020F0502020204030204" pitchFamily="34" charset="0"/>
            </a:rPr>
            <a:t>保護等の制度</a:t>
          </a:r>
          <a:r>
            <a:rPr lang="ja-JP" altLang="en-US" sz="1800" dirty="0" smtClean="0">
              <a:solidFill>
                <a:schemeClr val="bg2">
                  <a:lumMod val="10000"/>
                </a:schemeClr>
              </a:solidFill>
              <a:latin typeface="Calibri" panose="020F0502020204030204" pitchFamily="34" charset="0"/>
            </a:rPr>
            <a:t>や基準を順守する</a:t>
          </a:r>
          <a:endParaRPr lang="en-GB" sz="1800" dirty="0" smtClean="0">
            <a:solidFill>
              <a:schemeClr val="bg2">
                <a:lumMod val="10000"/>
              </a:schemeClr>
            </a:solidFill>
            <a:latin typeface="Calibri" panose="020F0502020204030204" pitchFamily="34" charset="0"/>
          </a:endParaRPr>
        </a:p>
      </dgm:t>
    </dgm:pt>
    <dgm:pt modelId="{09E8ADEA-8958-4BC9-B0A6-4BBA6912F297}" type="parTrans" cxnId="{9687FBD7-5570-4EE1-AD8C-0827D8FDFD8B}">
      <dgm:prSet/>
      <dgm:spPr/>
      <dgm:t>
        <a:bodyPr/>
        <a:lstStyle/>
        <a:p>
          <a:endParaRPr lang="en-GB">
            <a:latin typeface="Calibri" panose="020F0502020204030204" pitchFamily="34" charset="0"/>
          </a:endParaRPr>
        </a:p>
      </dgm:t>
    </dgm:pt>
    <dgm:pt modelId="{6D1C52CF-60AE-4EC8-BD3C-432DCD6C2CBF}" type="sibTrans" cxnId="{9687FBD7-5570-4EE1-AD8C-0827D8FDFD8B}">
      <dgm:prSet/>
      <dgm:spPr/>
      <dgm:t>
        <a:bodyPr/>
        <a:lstStyle/>
        <a:p>
          <a:endParaRPr lang="en-GB">
            <a:latin typeface="Calibri" panose="020F0502020204030204" pitchFamily="34" charset="0"/>
          </a:endParaRPr>
        </a:p>
      </dgm:t>
    </dgm:pt>
    <dgm:pt modelId="{5547A09F-9281-4926-AFA4-01F6C5E99E46}">
      <dgm:prSet custT="1"/>
      <dgm:spPr/>
      <dgm:t>
        <a:bodyPr/>
        <a:lstStyle/>
        <a:p>
          <a:r>
            <a:rPr lang="ja-JP" altLang="en-US" sz="1800" dirty="0" smtClean="0">
              <a:solidFill>
                <a:schemeClr val="bg2">
                  <a:lumMod val="10000"/>
                </a:schemeClr>
              </a:solidFill>
              <a:latin typeface="Calibri" panose="020F0502020204030204" pitchFamily="34" charset="0"/>
            </a:rPr>
            <a:t>国境を越えた貿易・投資のための開かれた市場を追及する</a:t>
          </a:r>
          <a:endParaRPr lang="en-GB" sz="1800" dirty="0" smtClean="0">
            <a:solidFill>
              <a:schemeClr val="bg2">
                <a:lumMod val="10000"/>
              </a:schemeClr>
            </a:solidFill>
            <a:latin typeface="Calibri" panose="020F0502020204030204" pitchFamily="34" charset="0"/>
          </a:endParaRPr>
        </a:p>
      </dgm:t>
    </dgm:pt>
    <dgm:pt modelId="{F3ACEA60-3461-4AC3-BB5D-893E4B822BE9}" type="parTrans" cxnId="{C2BEBCDC-03B2-4D84-A49C-A63F131785DD}">
      <dgm:prSet/>
      <dgm:spPr/>
      <dgm:t>
        <a:bodyPr/>
        <a:lstStyle/>
        <a:p>
          <a:endParaRPr lang="en-GB">
            <a:latin typeface="Calibri" panose="020F0502020204030204" pitchFamily="34" charset="0"/>
          </a:endParaRPr>
        </a:p>
      </dgm:t>
    </dgm:pt>
    <dgm:pt modelId="{F76B773A-F1BB-45AE-853C-30C972F6D272}" type="sibTrans" cxnId="{C2BEBCDC-03B2-4D84-A49C-A63F131785DD}">
      <dgm:prSet/>
      <dgm:spPr/>
      <dgm:t>
        <a:bodyPr/>
        <a:lstStyle/>
        <a:p>
          <a:endParaRPr lang="en-GB">
            <a:latin typeface="Calibri" panose="020F0502020204030204" pitchFamily="34" charset="0"/>
          </a:endParaRPr>
        </a:p>
      </dgm:t>
    </dgm:pt>
    <dgm:pt modelId="{ABFAF83A-6C73-47F6-896E-A9BD27B48A39}">
      <dgm:prSet custT="1"/>
      <dgm:spPr/>
      <dgm:t>
        <a:bodyPr/>
        <a:lstStyle/>
        <a:p>
          <a:r>
            <a:rPr lang="ja-JP" altLang="en-US" sz="1800" smtClean="0">
              <a:solidFill>
                <a:schemeClr val="bg2">
                  <a:lumMod val="10000"/>
                </a:schemeClr>
              </a:solidFill>
              <a:latin typeface="Calibri" panose="020F0502020204030204" pitchFamily="34" charset="0"/>
            </a:rPr>
            <a:t>課税</a:t>
          </a:r>
          <a:r>
            <a:rPr lang="ja-JP" altLang="en-US" sz="1800" dirty="0" smtClean="0">
              <a:solidFill>
                <a:schemeClr val="bg2">
                  <a:lumMod val="10000"/>
                </a:schemeClr>
              </a:solidFill>
              <a:latin typeface="Calibri" panose="020F0502020204030204" pitchFamily="34" charset="0"/>
            </a:rPr>
            <a:t>侵食と利益移転（</a:t>
          </a:r>
          <a:r>
            <a:rPr lang="en-US" altLang="ja-JP" sz="1800" dirty="0" smtClean="0">
              <a:solidFill>
                <a:schemeClr val="bg2">
                  <a:lumMod val="10000"/>
                </a:schemeClr>
              </a:solidFill>
              <a:latin typeface="Calibri" panose="020F0502020204030204" pitchFamily="34" charset="0"/>
            </a:rPr>
            <a:t>BEPS)</a:t>
          </a:r>
          <a:r>
            <a:rPr lang="ja-JP" altLang="en-US" sz="1800" dirty="0" err="1" smtClean="0">
              <a:solidFill>
                <a:schemeClr val="bg2">
                  <a:lumMod val="10000"/>
                </a:schemeClr>
              </a:solidFill>
              <a:latin typeface="Calibri" panose="020F0502020204030204" pitchFamily="34" charset="0"/>
            </a:rPr>
            <a:t>、</a:t>
          </a:r>
          <a:r>
            <a:rPr lang="ja-JP" altLang="en-US" sz="1800" smtClean="0">
              <a:solidFill>
                <a:schemeClr val="bg2">
                  <a:lumMod val="10000"/>
                </a:schemeClr>
              </a:solidFill>
              <a:latin typeface="Calibri" panose="020F0502020204030204" pitchFamily="34" charset="0"/>
            </a:rPr>
            <a:t>競争政策等に</a:t>
          </a:r>
          <a:r>
            <a:rPr lang="ja-JP" altLang="en-US" sz="1800" dirty="0" smtClean="0">
              <a:solidFill>
                <a:schemeClr val="bg2">
                  <a:lumMod val="10000"/>
                </a:schemeClr>
              </a:solidFill>
              <a:latin typeface="Calibri" panose="020F0502020204030204" pitchFamily="34" charset="0"/>
            </a:rPr>
            <a:t>ついて、多国間での協力を促進する</a:t>
          </a:r>
          <a:endParaRPr lang="en-GB" sz="1800" dirty="0" smtClean="0">
            <a:solidFill>
              <a:schemeClr val="bg2">
                <a:lumMod val="10000"/>
              </a:schemeClr>
            </a:solidFill>
            <a:latin typeface="Calibri" panose="020F0502020204030204" pitchFamily="34" charset="0"/>
          </a:endParaRPr>
        </a:p>
      </dgm:t>
    </dgm:pt>
    <dgm:pt modelId="{A75B0344-DEA6-4F23-B9A2-5187C1B55793}" type="parTrans" cxnId="{FEC8D880-A663-402B-A787-3C914236B237}">
      <dgm:prSet/>
      <dgm:spPr/>
      <dgm:t>
        <a:bodyPr/>
        <a:lstStyle/>
        <a:p>
          <a:endParaRPr lang="en-GB">
            <a:latin typeface="Calibri" panose="020F0502020204030204" pitchFamily="34" charset="0"/>
          </a:endParaRPr>
        </a:p>
      </dgm:t>
    </dgm:pt>
    <dgm:pt modelId="{94733AA1-8077-4264-929A-A4870403E5DA}" type="sibTrans" cxnId="{FEC8D880-A663-402B-A787-3C914236B237}">
      <dgm:prSet/>
      <dgm:spPr/>
      <dgm:t>
        <a:bodyPr/>
        <a:lstStyle/>
        <a:p>
          <a:endParaRPr lang="en-GB">
            <a:latin typeface="Calibri" panose="020F0502020204030204" pitchFamily="34" charset="0"/>
          </a:endParaRPr>
        </a:p>
      </dgm:t>
    </dgm:pt>
    <dgm:pt modelId="{41E053C8-D301-4D12-AD77-7EE97ECC131D}">
      <dgm:prSet custT="1"/>
      <dgm:spPr/>
      <dgm:t>
        <a:bodyPr/>
        <a:lstStyle/>
        <a:p>
          <a:r>
            <a:rPr lang="ja-JP" altLang="en-US" sz="1800" dirty="0" smtClean="0">
              <a:solidFill>
                <a:schemeClr val="bg2">
                  <a:lumMod val="10000"/>
                </a:schemeClr>
              </a:solidFill>
              <a:latin typeface="Calibri" panose="020F0502020204030204" pitchFamily="34" charset="0"/>
            </a:rPr>
            <a:t>腐敗、不法貿易、偽造等と戦う</a:t>
          </a:r>
          <a:endParaRPr lang="en-GB" sz="1800" dirty="0" smtClean="0">
            <a:solidFill>
              <a:schemeClr val="bg2">
                <a:lumMod val="10000"/>
              </a:schemeClr>
            </a:solidFill>
            <a:latin typeface="Calibri" panose="020F0502020204030204" pitchFamily="34" charset="0"/>
          </a:endParaRPr>
        </a:p>
      </dgm:t>
    </dgm:pt>
    <dgm:pt modelId="{E94A589A-0C85-450C-AE1A-FBF4CE0F2A81}" type="parTrans" cxnId="{B0B2F67A-EBA5-48F4-A6DC-6B545647974D}">
      <dgm:prSet/>
      <dgm:spPr/>
      <dgm:t>
        <a:bodyPr/>
        <a:lstStyle/>
        <a:p>
          <a:endParaRPr lang="en-GB">
            <a:latin typeface="Calibri" panose="020F0502020204030204" pitchFamily="34" charset="0"/>
          </a:endParaRPr>
        </a:p>
      </dgm:t>
    </dgm:pt>
    <dgm:pt modelId="{9D04F1D8-B208-4490-A62E-6562FDAC00FC}" type="sibTrans" cxnId="{B0B2F67A-EBA5-48F4-A6DC-6B545647974D}">
      <dgm:prSet/>
      <dgm:spPr/>
      <dgm:t>
        <a:bodyPr/>
        <a:lstStyle/>
        <a:p>
          <a:endParaRPr lang="en-GB">
            <a:latin typeface="Calibri" panose="020F0502020204030204" pitchFamily="34" charset="0"/>
          </a:endParaRPr>
        </a:p>
      </dgm:t>
    </dgm:pt>
    <dgm:pt modelId="{D97F0E23-3469-49AA-8515-E38E0361369C}">
      <dgm:prSet custT="1"/>
      <dgm:spPr/>
      <dgm:t>
        <a:bodyPr/>
        <a:lstStyle/>
        <a:p>
          <a:endParaRPr lang="en-GB" sz="1800" dirty="0" smtClean="0">
            <a:solidFill>
              <a:schemeClr val="bg2">
                <a:lumMod val="10000"/>
              </a:schemeClr>
            </a:solidFill>
            <a:latin typeface="Calibri" panose="020F0502020204030204" pitchFamily="34" charset="0"/>
          </a:endParaRPr>
        </a:p>
      </dgm:t>
    </dgm:pt>
    <dgm:pt modelId="{6AA93C07-A878-4E1C-B974-8C08B510F320}" type="parTrans" cxnId="{ED097170-7D59-4F12-B292-86D74F524A55}">
      <dgm:prSet/>
      <dgm:spPr/>
      <dgm:t>
        <a:bodyPr/>
        <a:lstStyle/>
        <a:p>
          <a:endParaRPr lang="en-GB"/>
        </a:p>
      </dgm:t>
    </dgm:pt>
    <dgm:pt modelId="{C75C3C01-3CE1-4166-B916-4528E996C518}" type="sibTrans" cxnId="{ED097170-7D59-4F12-B292-86D74F524A55}">
      <dgm:prSet/>
      <dgm:spPr/>
      <dgm:t>
        <a:bodyPr/>
        <a:lstStyle/>
        <a:p>
          <a:endParaRPr lang="en-GB"/>
        </a:p>
      </dgm:t>
    </dgm:pt>
    <dgm:pt modelId="{7475AEAB-06AB-45E2-98CA-E2D0B86B0492}">
      <dgm:prSet custT="1"/>
      <dgm:spPr/>
      <dgm:t>
        <a:bodyPr/>
        <a:lstStyle/>
        <a:p>
          <a:endParaRPr lang="en-GB" sz="1800" dirty="0" smtClean="0">
            <a:solidFill>
              <a:schemeClr val="bg2">
                <a:lumMod val="10000"/>
              </a:schemeClr>
            </a:solidFill>
            <a:latin typeface="Calibri" panose="020F0502020204030204" pitchFamily="34" charset="0"/>
          </a:endParaRPr>
        </a:p>
      </dgm:t>
    </dgm:pt>
    <dgm:pt modelId="{66F03EFE-FA69-4CD3-BAA2-63E4651E3CE8}" type="parTrans" cxnId="{B0152A11-1F3E-4872-B78E-1413879CBBAB}">
      <dgm:prSet/>
      <dgm:spPr/>
      <dgm:t>
        <a:bodyPr/>
        <a:lstStyle/>
        <a:p>
          <a:endParaRPr lang="en-GB"/>
        </a:p>
      </dgm:t>
    </dgm:pt>
    <dgm:pt modelId="{10D2B5B8-D750-4282-B55A-26440552C0DA}" type="sibTrans" cxnId="{B0152A11-1F3E-4872-B78E-1413879CBBAB}">
      <dgm:prSet/>
      <dgm:spPr/>
      <dgm:t>
        <a:bodyPr/>
        <a:lstStyle/>
        <a:p>
          <a:endParaRPr lang="en-GB"/>
        </a:p>
      </dgm:t>
    </dgm:pt>
    <dgm:pt modelId="{3F646720-912F-4FB0-9C2E-579D95BB3C0E}">
      <dgm:prSet custT="1"/>
      <dgm:spPr/>
      <dgm:t>
        <a:bodyPr/>
        <a:lstStyle/>
        <a:p>
          <a:endParaRPr lang="en-GB" sz="1800" dirty="0" smtClean="0">
            <a:solidFill>
              <a:schemeClr val="bg2">
                <a:lumMod val="10000"/>
              </a:schemeClr>
            </a:solidFill>
            <a:latin typeface="Calibri" panose="020F0502020204030204" pitchFamily="34" charset="0"/>
          </a:endParaRPr>
        </a:p>
      </dgm:t>
    </dgm:pt>
    <dgm:pt modelId="{571E85A4-9ADF-4A1D-B6FB-2E10710F6424}" type="parTrans" cxnId="{9F9A79EC-6936-4CEB-9252-ADB6E1AE11AF}">
      <dgm:prSet/>
      <dgm:spPr/>
      <dgm:t>
        <a:bodyPr/>
        <a:lstStyle/>
        <a:p>
          <a:endParaRPr lang="en-GB"/>
        </a:p>
      </dgm:t>
    </dgm:pt>
    <dgm:pt modelId="{7AFE8B06-89EC-464A-8376-E7AF0C8DD4E5}" type="sibTrans" cxnId="{9F9A79EC-6936-4CEB-9252-ADB6E1AE11AF}">
      <dgm:prSet/>
      <dgm:spPr/>
      <dgm:t>
        <a:bodyPr/>
        <a:lstStyle/>
        <a:p>
          <a:endParaRPr lang="en-GB"/>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B71E4610-9C7F-4FC1-B45C-3246453F732B}" type="pres">
      <dgm:prSet presAssocID="{28AA58F6-D958-4B10-9359-D08D4D103B97}" presName="parentText" presStyleLbl="node1" presStyleIdx="0" presStyleCnt="1" custScaleY="63997" custLinFactNeighborY="-6367">
        <dgm:presLayoutVars>
          <dgm:chMax val="0"/>
          <dgm:bulletEnabled val="1"/>
        </dgm:presLayoutVars>
      </dgm:prSet>
      <dgm:spPr/>
      <dgm:t>
        <a:bodyPr/>
        <a:lstStyle/>
        <a:p>
          <a:endParaRPr lang="en-GB"/>
        </a:p>
      </dgm:t>
    </dgm:pt>
    <dgm:pt modelId="{59778523-FD02-412B-8EED-12620C0515E9}" type="pres">
      <dgm:prSet presAssocID="{28AA58F6-D958-4B10-9359-D08D4D103B97}" presName="childText" presStyleLbl="revTx" presStyleIdx="0" presStyleCnt="1" custScaleY="111489" custLinFactNeighborY="299">
        <dgm:presLayoutVars>
          <dgm:bulletEnabled val="1"/>
        </dgm:presLayoutVars>
      </dgm:prSet>
      <dgm:spPr/>
      <dgm:t>
        <a:bodyPr/>
        <a:lstStyle/>
        <a:p>
          <a:endParaRPr lang="en-GB"/>
        </a:p>
      </dgm:t>
    </dgm:pt>
  </dgm:ptLst>
  <dgm:cxnLst>
    <dgm:cxn modelId="{BBF16180-FCA4-432D-B2DC-7C6144408AC3}" type="presOf" srcId="{D97F0E23-3469-49AA-8515-E38E0361369C}" destId="{59778523-FD02-412B-8EED-12620C0515E9}" srcOrd="0" destOrd="1" presId="urn:microsoft.com/office/officeart/2005/8/layout/vList2"/>
    <dgm:cxn modelId="{ED097170-7D59-4F12-B292-86D74F524A55}" srcId="{28AA58F6-D958-4B10-9359-D08D4D103B97}" destId="{D97F0E23-3469-49AA-8515-E38E0361369C}" srcOrd="1" destOrd="0" parTransId="{6AA93C07-A878-4E1C-B974-8C08B510F320}" sibTransId="{C75C3C01-3CE1-4166-B916-4528E996C518}"/>
    <dgm:cxn modelId="{09F5A54A-C4EA-4862-A707-3123CF8D7938}" type="presOf" srcId="{7475AEAB-06AB-45E2-98CA-E2D0B86B0492}" destId="{59778523-FD02-412B-8EED-12620C0515E9}" srcOrd="0" destOrd="3" presId="urn:microsoft.com/office/officeart/2005/8/layout/vList2"/>
    <dgm:cxn modelId="{3C288828-DF7D-4198-AB36-7D098BD67550}" type="presOf" srcId="{3F646720-912F-4FB0-9C2E-579D95BB3C0E}" destId="{59778523-FD02-412B-8EED-12620C0515E9}" srcOrd="0" destOrd="5" presId="urn:microsoft.com/office/officeart/2005/8/layout/vList2"/>
    <dgm:cxn modelId="{B0B2F67A-EBA5-48F4-A6DC-6B545647974D}" srcId="{28AA58F6-D958-4B10-9359-D08D4D103B97}" destId="{41E053C8-D301-4D12-AD77-7EE97ECC131D}" srcOrd="6" destOrd="0" parTransId="{E94A589A-0C85-450C-AE1A-FBF4CE0F2A81}" sibTransId="{9D04F1D8-B208-4490-A62E-6562FDAC00FC}"/>
    <dgm:cxn modelId="{FEC8D880-A663-402B-A787-3C914236B237}" srcId="{28AA58F6-D958-4B10-9359-D08D4D103B97}" destId="{ABFAF83A-6C73-47F6-896E-A9BD27B48A39}" srcOrd="4" destOrd="0" parTransId="{A75B0344-DEA6-4F23-B9A2-5187C1B55793}" sibTransId="{94733AA1-8077-4264-929A-A4870403E5DA}"/>
    <dgm:cxn modelId="{CDCAA005-E8AC-412C-9642-2B9C6E333992}" type="presOf" srcId="{31FDEDA6-66D9-439F-8F48-7D1A3D83CB2C}" destId="{59778523-FD02-412B-8EED-12620C0515E9}" srcOrd="0" destOrd="2" presId="urn:microsoft.com/office/officeart/2005/8/layout/vList2"/>
    <dgm:cxn modelId="{7FC4F6B6-7333-499E-8799-51F96AA60B84}" srcId="{312AE3AD-150C-4556-B9F3-C5AFE07518AD}" destId="{28AA58F6-D958-4B10-9359-D08D4D103B97}" srcOrd="0" destOrd="0" parTransId="{60C608F0-860E-4FC1-AB6C-6A893EFA9FC9}" sibTransId="{3083AE86-D778-4F5F-B1B6-4FB7AC7CBD51}"/>
    <dgm:cxn modelId="{B8CF2C15-B234-4F99-8D5B-E6FF8075D51A}" type="presOf" srcId="{312AE3AD-150C-4556-B9F3-C5AFE07518AD}" destId="{2E9BD066-5772-45B3-AF70-8A7A03272818}" srcOrd="0" destOrd="0" presId="urn:microsoft.com/office/officeart/2005/8/layout/vList2"/>
    <dgm:cxn modelId="{0BA982A9-8002-4BA6-B468-0BAA5ED1CA9A}" type="presOf" srcId="{28AA58F6-D958-4B10-9359-D08D4D103B97}" destId="{B71E4610-9C7F-4FC1-B45C-3246453F732B}" srcOrd="0" destOrd="0" presId="urn:microsoft.com/office/officeart/2005/8/layout/vList2"/>
    <dgm:cxn modelId="{7F4C532B-656B-4AC4-99AC-E8D3BDA02A76}" type="presOf" srcId="{41E053C8-D301-4D12-AD77-7EE97ECC131D}" destId="{59778523-FD02-412B-8EED-12620C0515E9}" srcOrd="0" destOrd="6" presId="urn:microsoft.com/office/officeart/2005/8/layout/vList2"/>
    <dgm:cxn modelId="{9F9A79EC-6936-4CEB-9252-ADB6E1AE11AF}" srcId="{28AA58F6-D958-4B10-9359-D08D4D103B97}" destId="{3F646720-912F-4FB0-9C2E-579D95BB3C0E}" srcOrd="5" destOrd="0" parTransId="{571E85A4-9ADF-4A1D-B6FB-2E10710F6424}" sibTransId="{7AFE8B06-89EC-464A-8376-E7AF0C8DD4E5}"/>
    <dgm:cxn modelId="{B0152A11-1F3E-4872-B78E-1413879CBBAB}" srcId="{28AA58F6-D958-4B10-9359-D08D4D103B97}" destId="{7475AEAB-06AB-45E2-98CA-E2D0B86B0492}" srcOrd="3" destOrd="0" parTransId="{66F03EFE-FA69-4CD3-BAA2-63E4651E3CE8}" sibTransId="{10D2B5B8-D750-4282-B55A-26440552C0DA}"/>
    <dgm:cxn modelId="{E2C73924-4347-4C62-B549-480F00B9233D}" type="presOf" srcId="{ABFAF83A-6C73-47F6-896E-A9BD27B48A39}" destId="{59778523-FD02-412B-8EED-12620C0515E9}" srcOrd="0" destOrd="4" presId="urn:microsoft.com/office/officeart/2005/8/layout/vList2"/>
    <dgm:cxn modelId="{E4D830E2-112F-4A60-BD24-F283E901B81B}" type="presOf" srcId="{5547A09F-9281-4926-AFA4-01F6C5E99E46}" destId="{59778523-FD02-412B-8EED-12620C0515E9}" srcOrd="0" destOrd="0" presId="urn:microsoft.com/office/officeart/2005/8/layout/vList2"/>
    <dgm:cxn modelId="{C2BEBCDC-03B2-4D84-A49C-A63F131785DD}" srcId="{28AA58F6-D958-4B10-9359-D08D4D103B97}" destId="{5547A09F-9281-4926-AFA4-01F6C5E99E46}" srcOrd="0" destOrd="0" parTransId="{F3ACEA60-3461-4AC3-BB5D-893E4B822BE9}" sibTransId="{F76B773A-F1BB-45AE-853C-30C972F6D272}"/>
    <dgm:cxn modelId="{9687FBD7-5570-4EE1-AD8C-0827D8FDFD8B}" srcId="{28AA58F6-D958-4B10-9359-D08D4D103B97}" destId="{31FDEDA6-66D9-439F-8F48-7D1A3D83CB2C}" srcOrd="2" destOrd="0" parTransId="{09E8ADEA-8958-4BC9-B0A6-4BBA6912F297}" sibTransId="{6D1C52CF-60AE-4EC8-BD3C-432DCD6C2CBF}"/>
    <dgm:cxn modelId="{10569318-1F68-4163-9AB8-F4D6012964BC}" type="presParOf" srcId="{2E9BD066-5772-45B3-AF70-8A7A03272818}" destId="{B71E4610-9C7F-4FC1-B45C-3246453F732B}" srcOrd="0" destOrd="0" presId="urn:microsoft.com/office/officeart/2005/8/layout/vList2"/>
    <dgm:cxn modelId="{269503D5-4A64-43DF-98EF-D69003A761FA}" type="presParOf" srcId="{2E9BD066-5772-45B3-AF70-8A7A03272818}" destId="{59778523-FD02-412B-8EED-12620C0515E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ACCB16-A97F-4AE7-BD91-9707F88F1702}"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894ED217-942A-4E2E-9CE7-D7FE3BFFED54}">
      <dgm:prSet custT="1"/>
      <dgm:spPr/>
      <dgm:t>
        <a:bodyPr anchor="t"/>
        <a:lstStyle/>
        <a:p>
          <a:r>
            <a:rPr lang="ja-JP" altLang="en-US" sz="1600" b="1" dirty="0" smtClean="0">
              <a:latin typeface="Calibri" panose="020F0502020204030204" pitchFamily="34" charset="0"/>
            </a:rPr>
            <a:t>国際的な仕組を公正にし、より良く働かせる</a:t>
          </a:r>
          <a:endParaRPr lang="en-GB" sz="1600" b="1" dirty="0">
            <a:latin typeface="Calibri" panose="020F0502020204030204" pitchFamily="34" charset="0"/>
          </a:endParaRPr>
        </a:p>
      </dgm:t>
    </dgm:pt>
    <dgm:pt modelId="{0E31CBB5-35C9-4F7F-88A8-446173ADC26A}" type="parTrans" cxnId="{F0D27D8E-B81D-403E-8C56-1E6F8F2547EC}">
      <dgm:prSet/>
      <dgm:spPr/>
      <dgm:t>
        <a:bodyPr/>
        <a:lstStyle/>
        <a:p>
          <a:endParaRPr lang="en-GB" sz="1400" b="1">
            <a:latin typeface="Calibri" panose="020F0502020204030204" pitchFamily="34" charset="0"/>
          </a:endParaRPr>
        </a:p>
      </dgm:t>
    </dgm:pt>
    <dgm:pt modelId="{3FE477C9-D35F-4B5A-B4FA-1D112311BBDE}" type="sibTrans" cxnId="{F0D27D8E-B81D-403E-8C56-1E6F8F2547EC}">
      <dgm:prSet/>
      <dgm:spPr/>
      <dgm:t>
        <a:bodyPr/>
        <a:lstStyle/>
        <a:p>
          <a:endParaRPr lang="en-GB" sz="1400" b="1">
            <a:latin typeface="Calibri" panose="020F0502020204030204" pitchFamily="34" charset="0"/>
          </a:endParaRPr>
        </a:p>
      </dgm:t>
    </dgm:pt>
    <dgm:pt modelId="{CFDC4C17-B4A3-402B-8DD0-B7E7A1CE2665}">
      <dgm:prSet phldrT="[Text]" custT="1"/>
      <dgm:spPr/>
      <dgm:t>
        <a:bodyPr/>
        <a:lstStyle/>
        <a:p>
          <a:r>
            <a:rPr lang="ja-JP" altLang="en-US" sz="1600" b="1" dirty="0" smtClean="0">
              <a:solidFill>
                <a:schemeClr val="bg1"/>
              </a:solidFill>
              <a:latin typeface="Calibri" panose="020F0502020204030204" pitchFamily="34" charset="0"/>
            </a:rPr>
            <a:t>新しい企業、イノベーション、雇用創出を促す政策</a:t>
          </a:r>
          <a:endParaRPr lang="en-GB" sz="1600" b="1" dirty="0">
            <a:solidFill>
              <a:schemeClr val="bg1"/>
            </a:solidFill>
            <a:latin typeface="Calibri" panose="020F0502020204030204" pitchFamily="34" charset="0"/>
          </a:endParaRPr>
        </a:p>
      </dgm:t>
    </dgm:pt>
    <dgm:pt modelId="{5E3008B7-8F69-4F0C-AD1E-C70E0305C062}" type="parTrans" cxnId="{EDB180D3-2027-459B-AED8-79F8E30CD0EB}">
      <dgm:prSet/>
      <dgm:spPr/>
      <dgm:t>
        <a:bodyPr/>
        <a:lstStyle/>
        <a:p>
          <a:endParaRPr lang="en-GB" sz="1400" b="1">
            <a:latin typeface="Calibri" panose="020F0502020204030204" pitchFamily="34" charset="0"/>
          </a:endParaRPr>
        </a:p>
      </dgm:t>
    </dgm:pt>
    <dgm:pt modelId="{0DA15BDD-8C02-4177-B987-23C4D332A976}" type="sibTrans" cxnId="{EDB180D3-2027-459B-AED8-79F8E30CD0EB}">
      <dgm:prSet/>
      <dgm:spPr/>
      <dgm:t>
        <a:bodyPr/>
        <a:lstStyle/>
        <a:p>
          <a:endParaRPr lang="en-GB" sz="1400" b="1">
            <a:latin typeface="Calibri" panose="020F0502020204030204" pitchFamily="34" charset="0"/>
          </a:endParaRPr>
        </a:p>
      </dgm:t>
    </dgm:pt>
    <dgm:pt modelId="{938A20E0-2977-41EA-BD98-C22B2E5B2A5C}">
      <dgm:prSet phldrT="[Text]" custT="1"/>
      <dgm:spPr/>
      <dgm:t>
        <a:bodyPr/>
        <a:lstStyle/>
        <a:p>
          <a:r>
            <a:rPr lang="ja-JP" altLang="en-US" sz="1600" b="1" dirty="0" smtClean="0">
              <a:latin typeface="Calibri" panose="020F0502020204030204" pitchFamily="34" charset="0"/>
            </a:rPr>
            <a:t>人々が新しい機会をつかむのに役立つ的を絞った政策</a:t>
          </a:r>
          <a:endParaRPr lang="en-GB" sz="1550" b="1" dirty="0">
            <a:latin typeface="Calibri" panose="020F0502020204030204" pitchFamily="34" charset="0"/>
          </a:endParaRPr>
        </a:p>
      </dgm:t>
    </dgm:pt>
    <dgm:pt modelId="{0724CEDD-2C28-4658-91FF-9AADEAC20DD3}" type="parTrans" cxnId="{D4BBC0C8-3B8A-4ABB-9224-8C6D2347C86B}">
      <dgm:prSet/>
      <dgm:spPr/>
      <dgm:t>
        <a:bodyPr/>
        <a:lstStyle/>
        <a:p>
          <a:endParaRPr lang="en-GB"/>
        </a:p>
      </dgm:t>
    </dgm:pt>
    <dgm:pt modelId="{F477D234-8611-43C6-8163-0E3AD3EA84A6}" type="sibTrans" cxnId="{D4BBC0C8-3B8A-4ABB-9224-8C6D2347C86B}">
      <dgm:prSet/>
      <dgm:spPr/>
      <dgm:t>
        <a:bodyPr/>
        <a:lstStyle/>
        <a:p>
          <a:endParaRPr lang="en-GB"/>
        </a:p>
      </dgm:t>
    </dgm:pt>
    <dgm:pt modelId="{08F48176-C6C2-4E03-A868-8265352F91FF}">
      <dgm:prSet phldrT="[Text]" custT="1"/>
      <dgm:spPr>
        <a:solidFill>
          <a:schemeClr val="accent1">
            <a:lumMod val="40000"/>
            <a:lumOff val="60000"/>
          </a:schemeClr>
        </a:solidFill>
      </dgm:spPr>
      <dgm:t>
        <a:bodyPr/>
        <a:lstStyle/>
        <a:p>
          <a:endParaRPr lang="en-GB" sz="1400" b="1" dirty="0">
            <a:latin typeface="Calibri" panose="020F0502020204030204" pitchFamily="34" charset="0"/>
          </a:endParaRPr>
        </a:p>
      </dgm:t>
    </dgm:pt>
    <dgm:pt modelId="{CFDC7288-346A-4AB1-B045-24CD3680CA50}" type="parTrans" cxnId="{7295D42E-8537-48D4-8280-2B827F8891B2}">
      <dgm:prSet/>
      <dgm:spPr/>
      <dgm:t>
        <a:bodyPr/>
        <a:lstStyle/>
        <a:p>
          <a:endParaRPr lang="en-GB"/>
        </a:p>
      </dgm:t>
    </dgm:pt>
    <dgm:pt modelId="{03A1E7B4-79BC-4E8F-83BA-259BF6086CCB}" type="sibTrans" cxnId="{7295D42E-8537-48D4-8280-2B827F8891B2}">
      <dgm:prSet/>
      <dgm:spPr/>
      <dgm:t>
        <a:bodyPr/>
        <a:lstStyle/>
        <a:p>
          <a:endParaRPr lang="en-GB"/>
        </a:p>
      </dgm:t>
    </dgm:pt>
    <dgm:pt modelId="{C7C00932-50D6-4289-BB7C-788D8094F781}" type="pres">
      <dgm:prSet presAssocID="{DDACCB16-A97F-4AE7-BD91-9707F88F1702}" presName="compositeShape" presStyleCnt="0">
        <dgm:presLayoutVars>
          <dgm:chMax val="9"/>
          <dgm:dir/>
          <dgm:resizeHandles val="exact"/>
        </dgm:presLayoutVars>
      </dgm:prSet>
      <dgm:spPr/>
      <dgm:t>
        <a:bodyPr/>
        <a:lstStyle/>
        <a:p>
          <a:endParaRPr lang="en-GB"/>
        </a:p>
      </dgm:t>
    </dgm:pt>
    <dgm:pt modelId="{6CE2A82E-78D8-4AA1-9997-FA861DC45FCE}" type="pres">
      <dgm:prSet presAssocID="{DDACCB16-A97F-4AE7-BD91-9707F88F1702}" presName="triangle1" presStyleLbl="node1" presStyleIdx="0" presStyleCnt="4">
        <dgm:presLayoutVars>
          <dgm:bulletEnabled val="1"/>
        </dgm:presLayoutVars>
      </dgm:prSet>
      <dgm:spPr/>
      <dgm:t>
        <a:bodyPr/>
        <a:lstStyle/>
        <a:p>
          <a:endParaRPr lang="en-GB"/>
        </a:p>
      </dgm:t>
    </dgm:pt>
    <dgm:pt modelId="{402A8876-6D7F-4D19-8F3D-9BE49D0BE090}" type="pres">
      <dgm:prSet presAssocID="{DDACCB16-A97F-4AE7-BD91-9707F88F1702}" presName="triangle2" presStyleLbl="node1" presStyleIdx="1" presStyleCnt="4">
        <dgm:presLayoutVars>
          <dgm:bulletEnabled val="1"/>
        </dgm:presLayoutVars>
      </dgm:prSet>
      <dgm:spPr/>
      <dgm:t>
        <a:bodyPr/>
        <a:lstStyle/>
        <a:p>
          <a:endParaRPr lang="en-GB"/>
        </a:p>
      </dgm:t>
    </dgm:pt>
    <dgm:pt modelId="{345CFC21-535E-4D1D-A1B2-2506225BE7BD}" type="pres">
      <dgm:prSet presAssocID="{DDACCB16-A97F-4AE7-BD91-9707F88F1702}" presName="triangle3" presStyleLbl="node1" presStyleIdx="2" presStyleCnt="4">
        <dgm:presLayoutVars>
          <dgm:bulletEnabled val="1"/>
        </dgm:presLayoutVars>
      </dgm:prSet>
      <dgm:spPr/>
      <dgm:t>
        <a:bodyPr/>
        <a:lstStyle/>
        <a:p>
          <a:endParaRPr lang="en-GB"/>
        </a:p>
      </dgm:t>
    </dgm:pt>
    <dgm:pt modelId="{9C8B428A-02B9-4336-8CE1-BA240C7BD6D4}" type="pres">
      <dgm:prSet presAssocID="{DDACCB16-A97F-4AE7-BD91-9707F88F1702}" presName="triangle4" presStyleLbl="node1" presStyleIdx="3" presStyleCnt="4" custLinFactNeighborY="2857">
        <dgm:presLayoutVars>
          <dgm:bulletEnabled val="1"/>
        </dgm:presLayoutVars>
      </dgm:prSet>
      <dgm:spPr/>
      <dgm:t>
        <a:bodyPr/>
        <a:lstStyle/>
        <a:p>
          <a:endParaRPr lang="en-GB"/>
        </a:p>
      </dgm:t>
    </dgm:pt>
  </dgm:ptLst>
  <dgm:cxnLst>
    <dgm:cxn modelId="{D3298490-05F3-4C7E-81BC-6C59122BD344}" type="presOf" srcId="{938A20E0-2977-41EA-BD98-C22B2E5B2A5C}" destId="{9C8B428A-02B9-4336-8CE1-BA240C7BD6D4}" srcOrd="0" destOrd="0" presId="urn:microsoft.com/office/officeart/2005/8/layout/pyramid4"/>
    <dgm:cxn modelId="{7295D42E-8537-48D4-8280-2B827F8891B2}" srcId="{DDACCB16-A97F-4AE7-BD91-9707F88F1702}" destId="{08F48176-C6C2-4E03-A868-8265352F91FF}" srcOrd="2" destOrd="0" parTransId="{CFDC7288-346A-4AB1-B045-24CD3680CA50}" sibTransId="{03A1E7B4-79BC-4E8F-83BA-259BF6086CCB}"/>
    <dgm:cxn modelId="{D4BBC0C8-3B8A-4ABB-9224-8C6D2347C86B}" srcId="{DDACCB16-A97F-4AE7-BD91-9707F88F1702}" destId="{938A20E0-2977-41EA-BD98-C22B2E5B2A5C}" srcOrd="3" destOrd="0" parTransId="{0724CEDD-2C28-4658-91FF-9AADEAC20DD3}" sibTransId="{F477D234-8611-43C6-8163-0E3AD3EA84A6}"/>
    <dgm:cxn modelId="{EDB180D3-2027-459B-AED8-79F8E30CD0EB}" srcId="{DDACCB16-A97F-4AE7-BD91-9707F88F1702}" destId="{CFDC4C17-B4A3-402B-8DD0-B7E7A1CE2665}" srcOrd="1" destOrd="0" parTransId="{5E3008B7-8F69-4F0C-AD1E-C70E0305C062}" sibTransId="{0DA15BDD-8C02-4177-B987-23C4D332A976}"/>
    <dgm:cxn modelId="{CCE977B5-6A1D-482E-97C2-89393A164750}" type="presOf" srcId="{DDACCB16-A97F-4AE7-BD91-9707F88F1702}" destId="{C7C00932-50D6-4289-BB7C-788D8094F781}" srcOrd="0" destOrd="0" presId="urn:microsoft.com/office/officeart/2005/8/layout/pyramid4"/>
    <dgm:cxn modelId="{229CEE36-2C02-41C6-9065-F3A101A242B3}" type="presOf" srcId="{894ED217-942A-4E2E-9CE7-D7FE3BFFED54}" destId="{6CE2A82E-78D8-4AA1-9997-FA861DC45FCE}" srcOrd="0" destOrd="0" presId="urn:microsoft.com/office/officeart/2005/8/layout/pyramid4"/>
    <dgm:cxn modelId="{1D0B5124-FCF1-4A66-A1C7-919DF6AD711B}" type="presOf" srcId="{08F48176-C6C2-4E03-A868-8265352F91FF}" destId="{345CFC21-535E-4D1D-A1B2-2506225BE7BD}" srcOrd="0" destOrd="0" presId="urn:microsoft.com/office/officeart/2005/8/layout/pyramid4"/>
    <dgm:cxn modelId="{F0D27D8E-B81D-403E-8C56-1E6F8F2547EC}" srcId="{DDACCB16-A97F-4AE7-BD91-9707F88F1702}" destId="{894ED217-942A-4E2E-9CE7-D7FE3BFFED54}" srcOrd="0" destOrd="0" parTransId="{0E31CBB5-35C9-4F7F-88A8-446173ADC26A}" sibTransId="{3FE477C9-D35F-4B5A-B4FA-1D112311BBDE}"/>
    <dgm:cxn modelId="{80FFABF1-9DF2-4F5E-AC13-AD8D20362262}" type="presOf" srcId="{CFDC4C17-B4A3-402B-8DD0-B7E7A1CE2665}" destId="{402A8876-6D7F-4D19-8F3D-9BE49D0BE090}" srcOrd="0" destOrd="0" presId="urn:microsoft.com/office/officeart/2005/8/layout/pyramid4"/>
    <dgm:cxn modelId="{109F6025-C3A4-4025-9863-5BD4673D0E4F}" type="presParOf" srcId="{C7C00932-50D6-4289-BB7C-788D8094F781}" destId="{6CE2A82E-78D8-4AA1-9997-FA861DC45FCE}" srcOrd="0" destOrd="0" presId="urn:microsoft.com/office/officeart/2005/8/layout/pyramid4"/>
    <dgm:cxn modelId="{1DE59BC5-5CD7-49C5-AE1F-057DD91CFD8D}" type="presParOf" srcId="{C7C00932-50D6-4289-BB7C-788D8094F781}" destId="{402A8876-6D7F-4D19-8F3D-9BE49D0BE090}" srcOrd="1" destOrd="0" presId="urn:microsoft.com/office/officeart/2005/8/layout/pyramid4"/>
    <dgm:cxn modelId="{A1809535-7C57-44C1-9268-A6479B97EE96}" type="presParOf" srcId="{C7C00932-50D6-4289-BB7C-788D8094F781}" destId="{345CFC21-535E-4D1D-A1B2-2506225BE7BD}" srcOrd="2" destOrd="0" presId="urn:microsoft.com/office/officeart/2005/8/layout/pyramid4"/>
    <dgm:cxn modelId="{19C49CFF-DE82-4471-BFE3-EFDA52275D26}" type="presParOf" srcId="{C7C00932-50D6-4289-BB7C-788D8094F781}" destId="{9C8B428A-02B9-4336-8CE1-BA240C7BD6D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4610-9C7F-4FC1-B45C-3246453F732B}">
      <dsp:nvSpPr>
        <dsp:cNvPr id="0" name=""/>
        <dsp:cNvSpPr/>
      </dsp:nvSpPr>
      <dsp:spPr>
        <a:xfrm>
          <a:off x="0" y="224934"/>
          <a:ext cx="8505488" cy="573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smtClean="0">
              <a:latin typeface="Calibri" panose="020F0502020204030204" pitchFamily="34" charset="0"/>
            </a:rPr>
            <a:t>世界の経済成長率は、緩やかに上向く見込みであり、上振れリスクを伴う</a:t>
          </a:r>
          <a:endParaRPr lang="en-GB" sz="1900" kern="1200" dirty="0" smtClean="0">
            <a:latin typeface="Calibri" panose="020F0502020204030204" pitchFamily="34" charset="0"/>
          </a:endParaRPr>
        </a:p>
      </dsp:txBody>
      <dsp:txXfrm>
        <a:off x="27980" y="252914"/>
        <a:ext cx="8449528" cy="517220"/>
      </dsp:txXfrm>
    </dsp:sp>
    <dsp:sp modelId="{59778523-FD02-412B-8EED-12620C0515E9}">
      <dsp:nvSpPr>
        <dsp:cNvPr id="0" name=""/>
        <dsp:cNvSpPr/>
      </dsp:nvSpPr>
      <dsp:spPr>
        <a:xfrm>
          <a:off x="0" y="798114"/>
          <a:ext cx="8505488"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4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（企業・消費者の）信頼感は高まっており、投資、貿易は低い水準から上向いている</a:t>
          </a:r>
          <a:endParaRPr lang="en-GB" sz="1500" kern="1200" dirty="0" smtClean="0">
            <a:solidFill>
              <a:schemeClr val="bg2">
                <a:lumMod val="10000"/>
              </a:schemeClr>
            </a:solidFill>
            <a:latin typeface="Calibri" panose="020F0502020204030204" pitchFamily="34" charset="0"/>
          </a:endParaRPr>
        </a:p>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成長の基礎は幅広い。一次産品生産国の回復は、緩やかな世界経済の回復に役立っている</a:t>
          </a:r>
          <a:endParaRPr lang="en-GB" sz="1500" kern="1200" dirty="0" smtClean="0">
            <a:solidFill>
              <a:schemeClr val="bg2">
                <a:lumMod val="10000"/>
              </a:schemeClr>
            </a:solidFill>
            <a:latin typeface="Calibri" panose="020F0502020204030204" pitchFamily="34" charset="0"/>
          </a:endParaRPr>
        </a:p>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ハイテク財への需要、資本の高度化への投資の高まりの兆候が見られる</a:t>
          </a:r>
          <a:endParaRPr lang="en-GB" sz="1500" kern="1200" dirty="0" smtClean="0">
            <a:solidFill>
              <a:schemeClr val="bg2">
                <a:lumMod val="10000"/>
              </a:schemeClr>
            </a:solidFill>
            <a:latin typeface="Calibri" panose="020F0502020204030204" pitchFamily="34" charset="0"/>
          </a:endParaRPr>
        </a:p>
      </dsp:txBody>
      <dsp:txXfrm>
        <a:off x="0" y="798114"/>
        <a:ext cx="8505488" cy="825929"/>
      </dsp:txXfrm>
    </dsp:sp>
    <dsp:sp modelId="{86CD86FE-BCDD-4F86-8258-550D41ABF992}">
      <dsp:nvSpPr>
        <dsp:cNvPr id="0" name=""/>
        <dsp:cNvSpPr/>
      </dsp:nvSpPr>
      <dsp:spPr>
        <a:xfrm>
          <a:off x="0" y="1624044"/>
          <a:ext cx="8505488" cy="5382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smtClean="0">
              <a:latin typeface="Calibri" panose="020F0502020204030204" pitchFamily="34" charset="0"/>
            </a:rPr>
            <a:t>生産性と賃金上昇は抑えられている。金融安定リスクは持続</a:t>
          </a:r>
          <a:endParaRPr lang="en-GB" sz="1900" kern="1200" dirty="0" smtClean="0">
            <a:latin typeface="Calibri" panose="020F0502020204030204" pitchFamily="34" charset="0"/>
          </a:endParaRPr>
        </a:p>
      </dsp:txBody>
      <dsp:txXfrm>
        <a:off x="26276" y="1650320"/>
        <a:ext cx="8452936" cy="485709"/>
      </dsp:txXfrm>
    </dsp:sp>
    <dsp:sp modelId="{4D106606-0D66-4779-A085-E8266C34AB2A}">
      <dsp:nvSpPr>
        <dsp:cNvPr id="0" name=""/>
        <dsp:cNvSpPr/>
      </dsp:nvSpPr>
      <dsp:spPr>
        <a:xfrm>
          <a:off x="0" y="2162306"/>
          <a:ext cx="8505488"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4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雇用関連統計は改善しているが、労働市場は回復していない</a:t>
          </a:r>
          <a:endParaRPr lang="en-GB" sz="1500" kern="1200" dirty="0" smtClean="0">
            <a:solidFill>
              <a:schemeClr val="bg2">
                <a:lumMod val="10000"/>
              </a:schemeClr>
            </a:solidFill>
            <a:latin typeface="Calibri" panose="020F0502020204030204" pitchFamily="34" charset="0"/>
          </a:endParaRPr>
        </a:p>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増加を続ける高水準の与信、住宅価格上昇、金利ギャップによる金融リスク</a:t>
          </a:r>
          <a:endParaRPr lang="en-GB" sz="1500" kern="1200" dirty="0" smtClean="0">
            <a:solidFill>
              <a:schemeClr val="bg2">
                <a:lumMod val="10000"/>
              </a:schemeClr>
            </a:solidFill>
            <a:latin typeface="Calibri" panose="020F0502020204030204" pitchFamily="34" charset="0"/>
          </a:endParaRPr>
        </a:p>
      </dsp:txBody>
      <dsp:txXfrm>
        <a:off x="0" y="2162306"/>
        <a:ext cx="8505488" cy="550620"/>
      </dsp:txXfrm>
    </dsp:sp>
    <dsp:sp modelId="{9CFD6359-D6AA-429D-ADFE-D05F20309091}">
      <dsp:nvSpPr>
        <dsp:cNvPr id="0" name=""/>
        <dsp:cNvSpPr/>
      </dsp:nvSpPr>
      <dsp:spPr>
        <a:xfrm>
          <a:off x="0" y="2712926"/>
          <a:ext cx="8505488" cy="5813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smtClean="0">
              <a:latin typeface="Calibri" panose="020F0502020204030204" pitchFamily="34" charset="0"/>
            </a:rPr>
            <a:t>構造的</a:t>
          </a:r>
          <a:r>
            <a:rPr lang="ja-JP" altLang="en-US" sz="1900" kern="1200" dirty="0" smtClean="0">
              <a:latin typeface="Calibri" panose="020F0502020204030204" pitchFamily="34" charset="0"/>
            </a:rPr>
            <a:t>トレンド</a:t>
          </a:r>
          <a:r>
            <a:rPr lang="ja-JP" altLang="en-US" sz="1900" kern="1200" smtClean="0">
              <a:latin typeface="Calibri" panose="020F0502020204030204" pitchFamily="34" charset="0"/>
            </a:rPr>
            <a:t>、</a:t>
          </a:r>
          <a:r>
            <a:rPr lang="ja-JP" altLang="en-US" sz="1900" kern="1200" dirty="0" smtClean="0">
              <a:latin typeface="Calibri" panose="020F0502020204030204" pitchFamily="34" charset="0"/>
            </a:rPr>
            <a:t>貿易の果実を共有するための取組がもっと必要</a:t>
          </a:r>
          <a:endParaRPr lang="en-GB" sz="1900" kern="1200" dirty="0" smtClean="0">
            <a:latin typeface="Calibri" panose="020F0502020204030204" pitchFamily="34" charset="0"/>
          </a:endParaRPr>
        </a:p>
      </dsp:txBody>
      <dsp:txXfrm>
        <a:off x="28377" y="2741303"/>
        <a:ext cx="8448734" cy="524551"/>
      </dsp:txXfrm>
    </dsp:sp>
    <dsp:sp modelId="{E865CCEF-EA47-42BC-ABAD-CF3E5C00DE2D}">
      <dsp:nvSpPr>
        <dsp:cNvPr id="0" name=""/>
        <dsp:cNvSpPr/>
      </dsp:nvSpPr>
      <dsp:spPr>
        <a:xfrm>
          <a:off x="0" y="3294231"/>
          <a:ext cx="8505488"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4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技術、消費者の嗜好、貿易の変化が同時に起こっている</a:t>
          </a:r>
          <a:endParaRPr lang="en-GB" sz="1500" kern="1200" dirty="0" smtClean="0">
            <a:solidFill>
              <a:schemeClr val="bg2">
                <a:lumMod val="10000"/>
              </a:schemeClr>
            </a:solidFill>
            <a:latin typeface="Calibri" panose="020F0502020204030204" pitchFamily="34" charset="0"/>
          </a:endParaRPr>
        </a:p>
        <a:p>
          <a:pPr marL="114300" lvl="1" indent="-114300" algn="l" defTabSz="66675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変化に伴う雇用喪失は、製造業、特定の地域に集中している</a:t>
          </a:r>
          <a:endParaRPr lang="en-GB" sz="1500" kern="1200" dirty="0" smtClean="0">
            <a:solidFill>
              <a:schemeClr val="bg2">
                <a:lumMod val="10000"/>
              </a:schemeClr>
            </a:solidFill>
            <a:latin typeface="Calibri" panose="020F0502020204030204" pitchFamily="34" charset="0"/>
          </a:endParaRPr>
        </a:p>
      </dsp:txBody>
      <dsp:txXfrm>
        <a:off x="0" y="3294231"/>
        <a:ext cx="8505488" cy="550620"/>
      </dsp:txXfrm>
    </dsp:sp>
    <dsp:sp modelId="{2B45D7B7-0834-4D13-8778-0BFAB98C78C2}">
      <dsp:nvSpPr>
        <dsp:cNvPr id="0" name=""/>
        <dsp:cNvSpPr/>
      </dsp:nvSpPr>
      <dsp:spPr>
        <a:xfrm>
          <a:off x="0" y="3844851"/>
          <a:ext cx="8505488" cy="549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ja-JP" altLang="en-US" sz="1900" kern="1200" dirty="0" smtClean="0">
              <a:latin typeface="Calibri" panose="020F0502020204030204" pitchFamily="34" charset="0"/>
            </a:rPr>
            <a:t>グローバリゼーションがすべての人に役立つよう、総合的アプローチが必要</a:t>
          </a:r>
          <a:endParaRPr lang="en-GB" sz="1900" kern="1200" dirty="0" smtClean="0">
            <a:latin typeface="Calibri" panose="020F0502020204030204" pitchFamily="34" charset="0"/>
          </a:endParaRPr>
        </a:p>
      </dsp:txBody>
      <dsp:txXfrm>
        <a:off x="26825" y="3871676"/>
        <a:ext cx="8451838" cy="495857"/>
      </dsp:txXfrm>
    </dsp:sp>
    <dsp:sp modelId="{466AD614-18F8-4250-8704-A12C186A2560}">
      <dsp:nvSpPr>
        <dsp:cNvPr id="0" name=""/>
        <dsp:cNvSpPr/>
      </dsp:nvSpPr>
      <dsp:spPr>
        <a:xfrm>
          <a:off x="0" y="4394359"/>
          <a:ext cx="8505488"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49" tIns="24130" rIns="135128" bIns="24130" numCol="1" spcCol="1270" anchor="t" anchorCtr="0">
          <a:noAutofit/>
        </a:bodyPr>
        <a:lstStyle/>
        <a:p>
          <a:pPr marL="114300" lvl="1" indent="-114300" algn="l" defTabSz="666750" eaLnBrk="1" latinLnBrk="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より公正な競争条件の国際システムが必要</a:t>
          </a:r>
          <a:endParaRPr lang="en-GB" sz="1500" kern="1200" dirty="0" smtClean="0">
            <a:solidFill>
              <a:schemeClr val="bg2">
                <a:lumMod val="10000"/>
              </a:schemeClr>
            </a:solidFill>
            <a:latin typeface="Calibri" panose="020F0502020204030204" pitchFamily="34" charset="0"/>
          </a:endParaRPr>
        </a:p>
        <a:p>
          <a:pPr marL="114300" lvl="1" indent="-114300" algn="l" defTabSz="666750" eaLnBrk="1" latinLnBrk="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国内改革は、競争、雇用創出、技能向上、イノベーションを高めるものであるべき</a:t>
          </a:r>
          <a:endParaRPr lang="en-GB" sz="1500" kern="1200" dirty="0" smtClean="0">
            <a:solidFill>
              <a:schemeClr val="bg2">
                <a:lumMod val="10000"/>
              </a:schemeClr>
            </a:solidFill>
            <a:latin typeface="Calibri" panose="020F0502020204030204" pitchFamily="34" charset="0"/>
          </a:endParaRPr>
        </a:p>
        <a:p>
          <a:pPr marL="114300" lvl="1" indent="-114300" algn="l" defTabSz="666750" eaLnBrk="1" latinLnBrk="0">
            <a:lnSpc>
              <a:spcPct val="90000"/>
            </a:lnSpc>
            <a:spcBef>
              <a:spcPct val="0"/>
            </a:spcBef>
            <a:spcAft>
              <a:spcPct val="20000"/>
            </a:spcAft>
            <a:buChar char="••"/>
          </a:pPr>
          <a:r>
            <a:rPr lang="ja-JP" altLang="en-US" sz="1500" kern="1200" dirty="0" smtClean="0">
              <a:solidFill>
                <a:schemeClr val="bg2">
                  <a:lumMod val="10000"/>
                </a:schemeClr>
              </a:solidFill>
              <a:latin typeface="Calibri" panose="020F0502020204030204" pitchFamily="34" charset="0"/>
            </a:rPr>
            <a:t>取り残された人々が新たな機会を得るために役立つ、目標を絞った政策が必要</a:t>
          </a:r>
          <a:endParaRPr lang="en-GB" sz="1500" kern="1200" dirty="0" smtClean="0">
            <a:solidFill>
              <a:schemeClr val="bg2">
                <a:lumMod val="10000"/>
              </a:schemeClr>
            </a:solidFill>
            <a:latin typeface="Calibri" panose="020F0502020204030204" pitchFamily="34" charset="0"/>
          </a:endParaRPr>
        </a:p>
      </dsp:txBody>
      <dsp:txXfrm>
        <a:off x="0" y="4394359"/>
        <a:ext cx="8505488" cy="825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4610-9C7F-4FC1-B45C-3246453F732B}">
      <dsp:nvSpPr>
        <dsp:cNvPr id="0" name=""/>
        <dsp:cNvSpPr/>
      </dsp:nvSpPr>
      <dsp:spPr>
        <a:xfrm>
          <a:off x="0" y="178566"/>
          <a:ext cx="4608512" cy="778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kern="1200" dirty="0" smtClean="0">
              <a:latin typeface="Calibri" panose="020F0502020204030204" pitchFamily="34" charset="0"/>
            </a:rPr>
            <a:t>国際的環境を改善する措置：</a:t>
          </a:r>
          <a:endParaRPr lang="en-GB" sz="2000" kern="1200" dirty="0" smtClean="0">
            <a:latin typeface="Calibri" panose="020F0502020204030204" pitchFamily="34" charset="0"/>
          </a:endParaRPr>
        </a:p>
      </dsp:txBody>
      <dsp:txXfrm>
        <a:off x="38014" y="216580"/>
        <a:ext cx="4532484" cy="702687"/>
      </dsp:txXfrm>
    </dsp:sp>
    <dsp:sp modelId="{59778523-FD02-412B-8EED-12620C0515E9}">
      <dsp:nvSpPr>
        <dsp:cNvPr id="0" name=""/>
        <dsp:cNvSpPr/>
      </dsp:nvSpPr>
      <dsp:spPr>
        <a:xfrm>
          <a:off x="0" y="1153672"/>
          <a:ext cx="4608512" cy="337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2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ja-JP" altLang="en-US" sz="1800" kern="1200" dirty="0" smtClean="0">
              <a:solidFill>
                <a:schemeClr val="bg2">
                  <a:lumMod val="10000"/>
                </a:schemeClr>
              </a:solidFill>
              <a:latin typeface="Calibri" panose="020F0502020204030204" pitchFamily="34" charset="0"/>
            </a:rPr>
            <a:t>国境を越えた貿易・投資のための開かれた市場を追及する</a:t>
          </a: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r>
            <a:rPr lang="ja-JP" altLang="en-US" sz="1800" kern="1200" smtClean="0">
              <a:solidFill>
                <a:schemeClr val="bg2">
                  <a:lumMod val="10000"/>
                </a:schemeClr>
              </a:solidFill>
              <a:latin typeface="Calibri" panose="020F0502020204030204" pitchFamily="34" charset="0"/>
            </a:rPr>
            <a:t>労働</a:t>
          </a:r>
          <a:r>
            <a:rPr lang="ja-JP" altLang="en-US" sz="1800" kern="1200" dirty="0" smtClean="0">
              <a:solidFill>
                <a:schemeClr val="bg2">
                  <a:lumMod val="10000"/>
                </a:schemeClr>
              </a:solidFill>
              <a:latin typeface="Calibri" panose="020F0502020204030204" pitchFamily="34" charset="0"/>
            </a:rPr>
            <a:t>や環境</a:t>
          </a:r>
          <a:r>
            <a:rPr lang="ja-JP" altLang="en-US" sz="1800" kern="1200" smtClean="0">
              <a:solidFill>
                <a:schemeClr val="bg2">
                  <a:lumMod val="10000"/>
                </a:schemeClr>
              </a:solidFill>
              <a:latin typeface="Calibri" panose="020F0502020204030204" pitchFamily="34" charset="0"/>
            </a:rPr>
            <a:t>保護等の制度</a:t>
          </a:r>
          <a:r>
            <a:rPr lang="ja-JP" altLang="en-US" sz="1800" kern="1200" dirty="0" smtClean="0">
              <a:solidFill>
                <a:schemeClr val="bg2">
                  <a:lumMod val="10000"/>
                </a:schemeClr>
              </a:solidFill>
              <a:latin typeface="Calibri" panose="020F0502020204030204" pitchFamily="34" charset="0"/>
            </a:rPr>
            <a:t>や基準を順守する</a:t>
          </a: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r>
            <a:rPr lang="ja-JP" altLang="en-US" sz="1800" kern="1200" smtClean="0">
              <a:solidFill>
                <a:schemeClr val="bg2">
                  <a:lumMod val="10000"/>
                </a:schemeClr>
              </a:solidFill>
              <a:latin typeface="Calibri" panose="020F0502020204030204" pitchFamily="34" charset="0"/>
            </a:rPr>
            <a:t>課税</a:t>
          </a:r>
          <a:r>
            <a:rPr lang="ja-JP" altLang="en-US" sz="1800" kern="1200" dirty="0" smtClean="0">
              <a:solidFill>
                <a:schemeClr val="bg2">
                  <a:lumMod val="10000"/>
                </a:schemeClr>
              </a:solidFill>
              <a:latin typeface="Calibri" panose="020F0502020204030204" pitchFamily="34" charset="0"/>
            </a:rPr>
            <a:t>侵食と利益移転（</a:t>
          </a:r>
          <a:r>
            <a:rPr lang="en-US" altLang="ja-JP" sz="1800" kern="1200" dirty="0" smtClean="0">
              <a:solidFill>
                <a:schemeClr val="bg2">
                  <a:lumMod val="10000"/>
                </a:schemeClr>
              </a:solidFill>
              <a:latin typeface="Calibri" panose="020F0502020204030204" pitchFamily="34" charset="0"/>
            </a:rPr>
            <a:t>BEPS)</a:t>
          </a:r>
          <a:r>
            <a:rPr lang="ja-JP" altLang="en-US" sz="1800" kern="1200" dirty="0" err="1" smtClean="0">
              <a:solidFill>
                <a:schemeClr val="bg2">
                  <a:lumMod val="10000"/>
                </a:schemeClr>
              </a:solidFill>
              <a:latin typeface="Calibri" panose="020F0502020204030204" pitchFamily="34" charset="0"/>
            </a:rPr>
            <a:t>、</a:t>
          </a:r>
          <a:r>
            <a:rPr lang="ja-JP" altLang="en-US" sz="1800" kern="1200" smtClean="0">
              <a:solidFill>
                <a:schemeClr val="bg2">
                  <a:lumMod val="10000"/>
                </a:schemeClr>
              </a:solidFill>
              <a:latin typeface="Calibri" panose="020F0502020204030204" pitchFamily="34" charset="0"/>
            </a:rPr>
            <a:t>競争政策等に</a:t>
          </a:r>
          <a:r>
            <a:rPr lang="ja-JP" altLang="en-US" sz="1800" kern="1200" dirty="0" smtClean="0">
              <a:solidFill>
                <a:schemeClr val="bg2">
                  <a:lumMod val="10000"/>
                </a:schemeClr>
              </a:solidFill>
              <a:latin typeface="Calibri" panose="020F0502020204030204" pitchFamily="34" charset="0"/>
            </a:rPr>
            <a:t>ついて、多国間での協力を促進する</a:t>
          </a: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endParaRPr lang="en-GB" sz="1800" kern="1200" dirty="0" smtClean="0">
            <a:solidFill>
              <a:schemeClr val="bg2">
                <a:lumMod val="10000"/>
              </a:schemeClr>
            </a:solidFill>
            <a:latin typeface="Calibri" panose="020F0502020204030204" pitchFamily="34" charset="0"/>
          </a:endParaRPr>
        </a:p>
        <a:p>
          <a:pPr marL="171450" lvl="1" indent="-171450" algn="l" defTabSz="800100">
            <a:lnSpc>
              <a:spcPct val="90000"/>
            </a:lnSpc>
            <a:spcBef>
              <a:spcPct val="0"/>
            </a:spcBef>
            <a:spcAft>
              <a:spcPct val="20000"/>
            </a:spcAft>
            <a:buChar char="••"/>
          </a:pPr>
          <a:r>
            <a:rPr lang="ja-JP" altLang="en-US" sz="1800" kern="1200" dirty="0" smtClean="0">
              <a:solidFill>
                <a:schemeClr val="bg2">
                  <a:lumMod val="10000"/>
                </a:schemeClr>
              </a:solidFill>
              <a:latin typeface="Calibri" panose="020F0502020204030204" pitchFamily="34" charset="0"/>
            </a:rPr>
            <a:t>腐敗、不法貿易、偽造等と戦う</a:t>
          </a:r>
          <a:endParaRPr lang="en-GB" sz="1800" kern="1200" dirty="0" smtClean="0">
            <a:solidFill>
              <a:schemeClr val="bg2">
                <a:lumMod val="10000"/>
              </a:schemeClr>
            </a:solidFill>
            <a:latin typeface="Calibri" panose="020F0502020204030204" pitchFamily="34" charset="0"/>
          </a:endParaRPr>
        </a:p>
      </dsp:txBody>
      <dsp:txXfrm>
        <a:off x="0" y="1153672"/>
        <a:ext cx="4608512" cy="3375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A82E-78D8-4AA1-9997-FA861DC45FCE}">
      <dsp:nvSpPr>
        <dsp:cNvPr id="0" name=""/>
        <dsp:cNvSpPr/>
      </dsp:nvSpPr>
      <dsp:spPr>
        <a:xfrm>
          <a:off x="2844315" y="0"/>
          <a:ext cx="2520280" cy="252028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ja-JP" altLang="en-US" sz="1600" b="1" kern="1200" dirty="0" smtClean="0">
              <a:latin typeface="Calibri" panose="020F0502020204030204" pitchFamily="34" charset="0"/>
            </a:rPr>
            <a:t>国際的な仕組を公正にし、より良く働かせる</a:t>
          </a:r>
          <a:endParaRPr lang="en-GB" sz="1600" b="1" kern="1200" dirty="0">
            <a:latin typeface="Calibri" panose="020F0502020204030204" pitchFamily="34" charset="0"/>
          </a:endParaRPr>
        </a:p>
      </dsp:txBody>
      <dsp:txXfrm>
        <a:off x="3474385" y="1260140"/>
        <a:ext cx="1260140" cy="1260140"/>
      </dsp:txXfrm>
    </dsp:sp>
    <dsp:sp modelId="{402A8876-6D7F-4D19-8F3D-9BE49D0BE090}">
      <dsp:nvSpPr>
        <dsp:cNvPr id="0" name=""/>
        <dsp:cNvSpPr/>
      </dsp:nvSpPr>
      <dsp:spPr>
        <a:xfrm>
          <a:off x="1584175" y="2520280"/>
          <a:ext cx="2520280" cy="252028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smtClean="0">
              <a:solidFill>
                <a:schemeClr val="bg1"/>
              </a:solidFill>
              <a:latin typeface="Calibri" panose="020F0502020204030204" pitchFamily="34" charset="0"/>
            </a:rPr>
            <a:t>新しい企業、イノベーション、雇用創出を促す政策</a:t>
          </a:r>
          <a:endParaRPr lang="en-GB" sz="1600" b="1" kern="1200" dirty="0">
            <a:solidFill>
              <a:schemeClr val="bg1"/>
            </a:solidFill>
            <a:latin typeface="Calibri" panose="020F0502020204030204" pitchFamily="34" charset="0"/>
          </a:endParaRPr>
        </a:p>
      </dsp:txBody>
      <dsp:txXfrm>
        <a:off x="2214245" y="3780420"/>
        <a:ext cx="1260140" cy="1260140"/>
      </dsp:txXfrm>
    </dsp:sp>
    <dsp:sp modelId="{345CFC21-535E-4D1D-A1B2-2506225BE7BD}">
      <dsp:nvSpPr>
        <dsp:cNvPr id="0" name=""/>
        <dsp:cNvSpPr/>
      </dsp:nvSpPr>
      <dsp:spPr>
        <a:xfrm rot="10800000">
          <a:off x="2844315" y="2520280"/>
          <a:ext cx="2520280" cy="2520280"/>
        </a:xfrm>
        <a:prstGeom prst="triangle">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latin typeface="Calibri" panose="020F0502020204030204" pitchFamily="34" charset="0"/>
          </a:endParaRPr>
        </a:p>
      </dsp:txBody>
      <dsp:txXfrm rot="10800000">
        <a:off x="3474385" y="2520280"/>
        <a:ext cx="1260140" cy="1260140"/>
      </dsp:txXfrm>
    </dsp:sp>
    <dsp:sp modelId="{9C8B428A-02B9-4336-8CE1-BA240C7BD6D4}">
      <dsp:nvSpPr>
        <dsp:cNvPr id="0" name=""/>
        <dsp:cNvSpPr/>
      </dsp:nvSpPr>
      <dsp:spPr>
        <a:xfrm>
          <a:off x="4104456" y="2520280"/>
          <a:ext cx="2520280" cy="252028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smtClean="0">
              <a:latin typeface="Calibri" panose="020F0502020204030204" pitchFamily="34" charset="0"/>
            </a:rPr>
            <a:t>人々が新しい機会をつかむのに役立つ的を絞った政策</a:t>
          </a:r>
          <a:endParaRPr lang="en-GB" sz="1550" b="1" kern="1200" dirty="0">
            <a:latin typeface="Calibri" panose="020F0502020204030204" pitchFamily="34" charset="0"/>
          </a:endParaRPr>
        </a:p>
      </dsp:txBody>
      <dsp:txXfrm>
        <a:off x="4734526" y="3780420"/>
        <a:ext cx="1260140" cy="12601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0.31343</cdr:x>
      <cdr:y>0.51006</cdr:y>
    </cdr:from>
    <cdr:to>
      <cdr:x>0.46102</cdr:x>
      <cdr:y>0.59425</cdr:y>
    </cdr:to>
    <cdr:sp macro="" textlink="">
      <cdr:nvSpPr>
        <cdr:cNvPr id="2" name="TextBox 1"/>
        <cdr:cNvSpPr txBox="1"/>
      </cdr:nvSpPr>
      <cdr:spPr>
        <a:xfrm xmlns:a="http://schemas.openxmlformats.org/drawingml/2006/main">
          <a:off x="1800200" y="2366005"/>
          <a:ext cx="847695" cy="390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latin typeface="Arial Narrow" panose="020B0606020202030204" pitchFamily="34" charset="0"/>
            </a:rPr>
            <a:t>1995</a:t>
          </a:r>
        </a:p>
      </cdr:txBody>
    </cdr:sp>
  </cdr:relSizeAnchor>
  <cdr:relSizeAnchor xmlns:cdr="http://schemas.openxmlformats.org/drawingml/2006/chartDrawing">
    <cdr:from>
      <cdr:x>0.06269</cdr:x>
      <cdr:y>0.44963</cdr:y>
    </cdr:from>
    <cdr:to>
      <cdr:x>0.21028</cdr:x>
      <cdr:y>0.53382</cdr:y>
    </cdr:to>
    <cdr:sp macro="" textlink="">
      <cdr:nvSpPr>
        <cdr:cNvPr id="3" name="TextBox 1"/>
        <cdr:cNvSpPr txBox="1"/>
      </cdr:nvSpPr>
      <cdr:spPr>
        <a:xfrm xmlns:a="http://schemas.openxmlformats.org/drawingml/2006/main">
          <a:off x="360040" y="2085676"/>
          <a:ext cx="847695" cy="3905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latin typeface="Arial Narrow" panose="020B0606020202030204" pitchFamily="34" charset="0"/>
            </a:rPr>
            <a:t>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48646" y="0"/>
            <a:ext cx="2944283" cy="495300"/>
          </a:xfrm>
          <a:prstGeom prst="rect">
            <a:avLst/>
          </a:prstGeom>
        </p:spPr>
        <p:txBody>
          <a:bodyPr vert="horz" lIns="91430" tIns="45715" rIns="91430" bIns="45715" rtlCol="0"/>
          <a:lstStyle>
            <a:lvl1pPr algn="r">
              <a:defRPr sz="1200"/>
            </a:lvl1pPr>
          </a:lstStyle>
          <a:p>
            <a:fld id="{D9BDB2A1-31CB-4309-9FC4-15F940A51174}" type="datetimeFigureOut">
              <a:rPr lang="en-GB" smtClean="0"/>
              <a:t>07/06/2017</a:t>
            </a:fld>
            <a:endParaRPr lang="en-GB" dirty="0"/>
          </a:p>
        </p:txBody>
      </p:sp>
      <p:sp>
        <p:nvSpPr>
          <p:cNvPr id="4" name="Footer Placeholder 3"/>
          <p:cNvSpPr>
            <a:spLocks noGrp="1"/>
          </p:cNvSpPr>
          <p:nvPr>
            <p:ph type="ftr" sz="quarter" idx="2"/>
          </p:nvPr>
        </p:nvSpPr>
        <p:spPr>
          <a:xfrm>
            <a:off x="1" y="9408981"/>
            <a:ext cx="2944283" cy="495300"/>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6" y="9408981"/>
            <a:ext cx="2944283" cy="495300"/>
          </a:xfrm>
          <a:prstGeom prst="rect">
            <a:avLst/>
          </a:prstGeom>
        </p:spPr>
        <p:txBody>
          <a:bodyPr vert="horz" lIns="91430" tIns="45715" rIns="91430" bIns="45715" rtlCol="0" anchor="b"/>
          <a:lstStyle>
            <a:lvl1pPr algn="r">
              <a:defRPr sz="1200"/>
            </a:lvl1pPr>
          </a:lstStyle>
          <a:p>
            <a:fld id="{86D14058-FEED-42C8-A090-E45E1EA0FF49}" type="slidenum">
              <a:rPr lang="en-GB" smtClean="0"/>
              <a:t>‹#›</a:t>
            </a:fld>
            <a:endParaRPr lang="en-GB" dirty="0"/>
          </a:p>
        </p:txBody>
      </p:sp>
    </p:spTree>
    <p:extLst>
      <p:ext uri="{BB962C8B-B14F-4D97-AF65-F5344CB8AC3E}">
        <p14:creationId xmlns:p14="http://schemas.microsoft.com/office/powerpoint/2010/main" val="235789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idx="1"/>
          </p:nvPr>
        </p:nvSpPr>
        <p:spPr>
          <a:xfrm>
            <a:off x="3848646" y="0"/>
            <a:ext cx="2944283" cy="495300"/>
          </a:xfrm>
          <a:prstGeom prst="rect">
            <a:avLst/>
          </a:prstGeom>
        </p:spPr>
        <p:txBody>
          <a:bodyPr vert="horz" lIns="91430" tIns="45715" rIns="91430" bIns="45715" rtlCol="0"/>
          <a:lstStyle>
            <a:lvl1pPr algn="r">
              <a:defRPr sz="1200"/>
            </a:lvl1pPr>
          </a:lstStyle>
          <a:p>
            <a:fld id="{389BBE68-B43C-4550-BAC8-3342CCEE016F}" type="datetimeFigureOut">
              <a:rPr lang="en-GB" smtClean="0"/>
              <a:t>07/06/2017</a:t>
            </a:fld>
            <a:endParaRPr lang="en-GB"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0" tIns="45715" rIns="91430" bIns="45715"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1"/>
            <a:ext cx="2944283" cy="495300"/>
          </a:xfrm>
          <a:prstGeom prst="rect">
            <a:avLst/>
          </a:prstGeom>
        </p:spPr>
        <p:txBody>
          <a:bodyPr vert="horz" lIns="91430" tIns="45715" rIns="91430"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0" tIns="45715" rIns="91430" bIns="45715" rtlCol="0" anchor="b"/>
          <a:lstStyle>
            <a:lvl1pPr algn="r">
              <a:defRPr sz="1200"/>
            </a:lvl1pPr>
          </a:lstStyle>
          <a:p>
            <a:fld id="{E245DB49-244C-4016-9CFF-C17A45AE8B60}" type="slidenum">
              <a:rPr lang="en-GB" smtClean="0"/>
              <a:t>‹#›</a:t>
            </a:fld>
            <a:endParaRPr lang="en-GB" dirty="0"/>
          </a:p>
        </p:txBody>
      </p:sp>
    </p:spTree>
    <p:extLst>
      <p:ext uri="{BB962C8B-B14F-4D97-AF65-F5344CB8AC3E}">
        <p14:creationId xmlns:p14="http://schemas.microsoft.com/office/powerpoint/2010/main" val="201018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C364824-19B6-448E-82B5-5EBA0DE3DC29}" type="slidenum">
              <a:rPr lang="en-US" smtClean="0">
                <a:solidFill>
                  <a:prstClr val="black"/>
                </a:solidFill>
              </a:rPr>
              <a:pPr/>
              <a:t>1</a:t>
            </a:fld>
            <a:endParaRPr lang="en-US"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150293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19</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213402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7211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23</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7211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0721" indent="-284893" eaLnBrk="0" hangingPunct="0">
              <a:spcBef>
                <a:spcPct val="30000"/>
              </a:spcBef>
              <a:defRPr sz="1200">
                <a:solidFill>
                  <a:schemeClr val="tx1"/>
                </a:solidFill>
                <a:latin typeface="Calibri" pitchFamily="34" charset="0"/>
              </a:defRPr>
            </a:lvl2pPr>
            <a:lvl3pPr marL="1139571" indent="-227914" eaLnBrk="0" hangingPunct="0">
              <a:spcBef>
                <a:spcPct val="30000"/>
              </a:spcBef>
              <a:defRPr sz="1200">
                <a:solidFill>
                  <a:schemeClr val="tx1"/>
                </a:solidFill>
                <a:latin typeface="Calibri" pitchFamily="34" charset="0"/>
              </a:defRPr>
            </a:lvl3pPr>
            <a:lvl4pPr marL="1595399" indent="-227914" eaLnBrk="0" hangingPunct="0">
              <a:spcBef>
                <a:spcPct val="30000"/>
              </a:spcBef>
              <a:defRPr sz="1200">
                <a:solidFill>
                  <a:schemeClr val="tx1"/>
                </a:solidFill>
                <a:latin typeface="Calibri" pitchFamily="34" charset="0"/>
              </a:defRPr>
            </a:lvl4pPr>
            <a:lvl5pPr marL="2051228" indent="-227914" eaLnBrk="0" hangingPunct="0">
              <a:spcBef>
                <a:spcPct val="30000"/>
              </a:spcBef>
              <a:defRPr sz="1200">
                <a:solidFill>
                  <a:schemeClr val="tx1"/>
                </a:solidFill>
                <a:latin typeface="Calibri" pitchFamily="34" charset="0"/>
              </a:defRPr>
            </a:lvl5pPr>
            <a:lvl6pPr marL="2507056" indent="-227914" eaLnBrk="0" fontAlgn="base" hangingPunct="0">
              <a:spcBef>
                <a:spcPct val="30000"/>
              </a:spcBef>
              <a:spcAft>
                <a:spcPct val="0"/>
              </a:spcAft>
              <a:defRPr sz="1200">
                <a:solidFill>
                  <a:schemeClr val="tx1"/>
                </a:solidFill>
                <a:latin typeface="Calibri" pitchFamily="34" charset="0"/>
              </a:defRPr>
            </a:lvl6pPr>
            <a:lvl7pPr marL="2962885" indent="-227914" eaLnBrk="0" fontAlgn="base" hangingPunct="0">
              <a:spcBef>
                <a:spcPct val="30000"/>
              </a:spcBef>
              <a:spcAft>
                <a:spcPct val="0"/>
              </a:spcAft>
              <a:defRPr sz="1200">
                <a:solidFill>
                  <a:schemeClr val="tx1"/>
                </a:solidFill>
                <a:latin typeface="Calibri" pitchFamily="34" charset="0"/>
              </a:defRPr>
            </a:lvl7pPr>
            <a:lvl8pPr marL="3418713" indent="-227914" eaLnBrk="0" fontAlgn="base" hangingPunct="0">
              <a:spcBef>
                <a:spcPct val="30000"/>
              </a:spcBef>
              <a:spcAft>
                <a:spcPct val="0"/>
              </a:spcAft>
              <a:defRPr sz="1200">
                <a:solidFill>
                  <a:schemeClr val="tx1"/>
                </a:solidFill>
                <a:latin typeface="Calibri" pitchFamily="34" charset="0"/>
              </a:defRPr>
            </a:lvl8pPr>
            <a:lvl9pPr marL="3874541" indent="-2279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67E18E-DF2E-4929-BF50-0FC1E3D24A1B}" type="slidenum">
              <a:rPr lang="en-US" altLang="ja-JP" smtClean="0">
                <a:latin typeface="Arial" pitchFamily="34" charset="0"/>
                <a:cs typeface="Arial" pitchFamily="34" charset="0"/>
              </a:rPr>
              <a:pPr eaLnBrk="1" hangingPunct="1">
                <a:spcBef>
                  <a:spcPct val="0"/>
                </a:spcBef>
              </a:pPr>
              <a:t>26</a:t>
            </a:fld>
            <a:endParaRPr lang="en-US" altLang="ja-JP"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0721" indent="-284893" eaLnBrk="0" hangingPunct="0">
              <a:spcBef>
                <a:spcPct val="30000"/>
              </a:spcBef>
              <a:defRPr sz="1200">
                <a:solidFill>
                  <a:schemeClr val="tx1"/>
                </a:solidFill>
                <a:latin typeface="Calibri" pitchFamily="34" charset="0"/>
              </a:defRPr>
            </a:lvl2pPr>
            <a:lvl3pPr marL="1139571" indent="-227914" eaLnBrk="0" hangingPunct="0">
              <a:spcBef>
                <a:spcPct val="30000"/>
              </a:spcBef>
              <a:defRPr sz="1200">
                <a:solidFill>
                  <a:schemeClr val="tx1"/>
                </a:solidFill>
                <a:latin typeface="Calibri" pitchFamily="34" charset="0"/>
              </a:defRPr>
            </a:lvl3pPr>
            <a:lvl4pPr marL="1595399" indent="-227914" eaLnBrk="0" hangingPunct="0">
              <a:spcBef>
                <a:spcPct val="30000"/>
              </a:spcBef>
              <a:defRPr sz="1200">
                <a:solidFill>
                  <a:schemeClr val="tx1"/>
                </a:solidFill>
                <a:latin typeface="Calibri" pitchFamily="34" charset="0"/>
              </a:defRPr>
            </a:lvl4pPr>
            <a:lvl5pPr marL="2051228" indent="-227914" eaLnBrk="0" hangingPunct="0">
              <a:spcBef>
                <a:spcPct val="30000"/>
              </a:spcBef>
              <a:defRPr sz="1200">
                <a:solidFill>
                  <a:schemeClr val="tx1"/>
                </a:solidFill>
                <a:latin typeface="Calibri" pitchFamily="34" charset="0"/>
              </a:defRPr>
            </a:lvl5pPr>
            <a:lvl6pPr marL="2507056" indent="-227914" eaLnBrk="0" fontAlgn="base" hangingPunct="0">
              <a:spcBef>
                <a:spcPct val="30000"/>
              </a:spcBef>
              <a:spcAft>
                <a:spcPct val="0"/>
              </a:spcAft>
              <a:defRPr sz="1200">
                <a:solidFill>
                  <a:schemeClr val="tx1"/>
                </a:solidFill>
                <a:latin typeface="Calibri" pitchFamily="34" charset="0"/>
              </a:defRPr>
            </a:lvl6pPr>
            <a:lvl7pPr marL="2962885" indent="-227914" eaLnBrk="0" fontAlgn="base" hangingPunct="0">
              <a:spcBef>
                <a:spcPct val="30000"/>
              </a:spcBef>
              <a:spcAft>
                <a:spcPct val="0"/>
              </a:spcAft>
              <a:defRPr sz="1200">
                <a:solidFill>
                  <a:schemeClr val="tx1"/>
                </a:solidFill>
                <a:latin typeface="Calibri" pitchFamily="34" charset="0"/>
              </a:defRPr>
            </a:lvl7pPr>
            <a:lvl8pPr marL="3418713" indent="-227914" eaLnBrk="0" fontAlgn="base" hangingPunct="0">
              <a:spcBef>
                <a:spcPct val="30000"/>
              </a:spcBef>
              <a:spcAft>
                <a:spcPct val="0"/>
              </a:spcAft>
              <a:defRPr sz="1200">
                <a:solidFill>
                  <a:schemeClr val="tx1"/>
                </a:solidFill>
                <a:latin typeface="Calibri" pitchFamily="34" charset="0"/>
              </a:defRPr>
            </a:lvl8pPr>
            <a:lvl9pPr marL="3874541" indent="-2279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93C84E-9494-4B08-A501-9A30918977CE}" type="slidenum">
              <a:rPr lang="en-US" altLang="ja-JP" smtClean="0">
                <a:latin typeface="Arial" pitchFamily="34" charset="0"/>
                <a:cs typeface="Arial" pitchFamily="34" charset="0"/>
              </a:rPr>
              <a:pPr eaLnBrk="1" hangingPunct="1">
                <a:spcBef>
                  <a:spcPct val="0"/>
                </a:spcBef>
              </a:pPr>
              <a:t>28</a:t>
            </a:fld>
            <a:endParaRPr lang="en-US" altLang="ja-JP"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8681F3-363D-4802-9E37-3BF427D97B11}" type="slidenum">
              <a:rPr lang="en-GB" smtClean="0"/>
              <a:t>31</a:t>
            </a:fld>
            <a:endParaRPr lang="en-GB"/>
          </a:p>
        </p:txBody>
      </p:sp>
    </p:spTree>
    <p:extLst>
      <p:ext uri="{BB962C8B-B14F-4D97-AF65-F5344CB8AC3E}">
        <p14:creationId xmlns:p14="http://schemas.microsoft.com/office/powerpoint/2010/main" val="173282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939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3</a:t>
            </a:fld>
            <a:endParaRPr lang="en-GB" dirty="0"/>
          </a:p>
        </p:txBody>
      </p:sp>
    </p:spTree>
    <p:extLst>
      <p:ext uri="{BB962C8B-B14F-4D97-AF65-F5344CB8AC3E}">
        <p14:creationId xmlns:p14="http://schemas.microsoft.com/office/powerpoint/2010/main" val="9619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4</a:t>
            </a:fld>
            <a:endParaRPr lang="en-GB" dirty="0"/>
          </a:p>
        </p:txBody>
      </p:sp>
    </p:spTree>
    <p:extLst>
      <p:ext uri="{BB962C8B-B14F-4D97-AF65-F5344CB8AC3E}">
        <p14:creationId xmlns:p14="http://schemas.microsoft.com/office/powerpoint/2010/main" val="9619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5</a:t>
            </a:fld>
            <a:endParaRPr lang="en-GB" dirty="0"/>
          </a:p>
        </p:txBody>
      </p:sp>
    </p:spTree>
    <p:extLst>
      <p:ext uri="{BB962C8B-B14F-4D97-AF65-F5344CB8AC3E}">
        <p14:creationId xmlns:p14="http://schemas.microsoft.com/office/powerpoint/2010/main" val="9619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6</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7211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7</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7211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8</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7211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2134028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8535E4-3955-413F-9D3C-D9DDE1963FF9}" type="datetime1">
              <a:rPr lang="en-GB" smtClean="0"/>
              <a:t>07/06/2017</a:t>
            </a:fld>
            <a:endParaRPr lang="en-GB"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8A3AF47-B4FA-4D1F-8A11-2DCF56C6D06A}" type="slidenum">
              <a:rPr lang="en-US" smtClean="0">
                <a:solidFill>
                  <a:prstClr val="white"/>
                </a:solidFill>
              </a:rPr>
              <a:pPr/>
              <a:t>‹#›</a:t>
            </a:fld>
            <a:endParaRPr lang="en-US"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85499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8C901B-E87E-45FE-B420-65379E6BC032}" type="datetime1">
              <a:rPr lang="en-GB" smtClean="0"/>
              <a:t>07/06/2017</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2B785B9-06B0-42D9-9A9B-49D01274C45E}" type="datetime1">
              <a:rPr lang="en-GB" smtClean="0"/>
              <a:t>07/06/2017</a:t>
            </a:fld>
            <a:endParaRPr lang="en-GB"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E284C4-5ED1-4D6C-B7CC-2049C3062C5E}"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FEDD-5D26-4597-93F8-43A13583B74D}" type="datetime1">
              <a:rPr lang="en-GB" smtClean="0"/>
              <a:t>07/06/2017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E284C4-5ED1-4D6C-B7CC-2049C3062C5E}" type="slidenum">
              <a:rPr lang="en-GB" smtClean="0"/>
              <a:t>‹#›</a:t>
            </a:fld>
            <a:endParaRPr lang="en-GB" dirty="0"/>
          </a:p>
        </p:txBody>
      </p:sp>
    </p:spTree>
    <p:extLst>
      <p:ext uri="{BB962C8B-B14F-4D97-AF65-F5344CB8AC3E}">
        <p14:creationId xmlns:p14="http://schemas.microsoft.com/office/powerpoint/2010/main" val="40936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63BC0523-93C5-4881-94EE-7E56D0878F2A}" type="datetime1">
              <a:rPr lang="en-GB" smtClean="0">
                <a:solidFill>
                  <a:prstClr val="white"/>
                </a:solidFill>
              </a:rPr>
              <a:t>07/06/2017</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ECC21D3F-8F1A-49C5-AD48-E60BC70EEBCB}" type="slidenum">
              <a:rPr lang="en-GB" smtClean="0"/>
              <a:pPr/>
              <a:t>‹#›</a:t>
            </a:fld>
            <a:endParaRPr lang="en-GB" dirty="0"/>
          </a:p>
        </p:txBody>
      </p:sp>
    </p:spTree>
    <p:extLst>
      <p:ext uri="{BB962C8B-B14F-4D97-AF65-F5344CB8AC3E}">
        <p14:creationId xmlns:p14="http://schemas.microsoft.com/office/powerpoint/2010/main" val="255216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8535E4-3955-413F-9D3C-D9DDE1963FF9}" type="datetime1">
              <a:rPr lang="en-GB" smtClean="0">
                <a:solidFill>
                  <a:prstClr val="white"/>
                </a:solidFill>
              </a:rPr>
              <a:pPr/>
              <a:t>07/06/2017</a:t>
            </a:fld>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318746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8C901B-E87E-45FE-B420-65379E6BC032}" type="datetime1">
              <a:rPr lang="en-GB" smtClean="0"/>
              <a:pPr/>
              <a:t>07/06/2017</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243607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2B785B9-06B0-42D9-9A9B-49D01274C45E}" type="datetime1">
              <a:rPr lang="en-GB" smtClean="0">
                <a:solidFill>
                  <a:prstClr val="white"/>
                </a:solidFill>
              </a:rPr>
              <a:pPr/>
              <a:t>07/06/2017</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E284C4-5ED1-4D6C-B7CC-2049C3062C5E}"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291575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FEDD-5D26-4597-93F8-43A13583B74D}" type="datetime1">
              <a:rPr lang="en-GB" smtClean="0"/>
              <a:pPr/>
              <a:t>07/06/2017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546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8370864-E9EA-44BF-8598-F5589D64693F}" type="datetime1">
              <a:rPr lang="en-GB" smtClean="0"/>
              <a:t>07/06/2017</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smtClean="0">
              <a:solidFill>
                <a:srgbClr val="727272"/>
              </a:solidFill>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8370864-E9EA-44BF-8598-F5589D64693F}" type="datetime1">
              <a:rPr lang="en-GB" smtClean="0"/>
              <a:pPr/>
              <a:t>07/06/2017</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999189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twitter.com/OECD" TargetMode="External"/><Relationship Id="rId7" Type="http://schemas.openxmlformats.org/officeDocument/2006/relationships/image" Target="../media/image47.png"/><Relationship Id="rId2" Type="http://schemas.openxmlformats.org/officeDocument/2006/relationships/hyperlink" Target="http://www.oecd.org/eco/surveys/economic-survey-japan.htm" TargetMode="External"/><Relationship Id="rId1" Type="http://schemas.openxmlformats.org/officeDocument/2006/relationships/slideLayout" Target="../slideLayouts/slideLayout5.xml"/><Relationship Id="rId6" Type="http://schemas.openxmlformats.org/officeDocument/2006/relationships/hyperlink" Target="https://twitter.com/OECDeconomy" TargetMode="External"/><Relationship Id="rId5" Type="http://schemas.openxmlformats.org/officeDocument/2006/relationships/image" Target="../media/image46.jpg"/><Relationship Id="rId4" Type="http://schemas.openxmlformats.org/officeDocument/2006/relationships/hyperlink" Target="http://www.slideshare.net/oecdeconom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4962" y="332656"/>
            <a:ext cx="8019526" cy="3508653"/>
          </a:xfrm>
          <a:prstGeom prst="rect">
            <a:avLst/>
          </a:prstGeom>
          <a:noFill/>
        </p:spPr>
        <p:txBody>
          <a:bodyPr wrap="square" rtlCol="0">
            <a:spAutoFit/>
          </a:bodyPr>
          <a:lstStyle/>
          <a:p>
            <a:pPr algn="ctr"/>
            <a:r>
              <a:rPr lang="en-GB" sz="3200" dirty="0" smtClean="0">
                <a:solidFill>
                  <a:prstClr val="white"/>
                </a:solidFill>
                <a:latin typeface="Arial"/>
              </a:rPr>
              <a:t/>
            </a:r>
            <a:br>
              <a:rPr lang="en-GB" sz="3200" dirty="0" smtClean="0">
                <a:solidFill>
                  <a:prstClr val="white"/>
                </a:solidFill>
                <a:latin typeface="Arial"/>
              </a:rPr>
            </a:br>
            <a:endParaRPr lang="en-GB" sz="3200" dirty="0" smtClean="0">
              <a:solidFill>
                <a:prstClr val="white"/>
              </a:solidFill>
              <a:latin typeface="Arial"/>
            </a:endParaRPr>
          </a:p>
          <a:p>
            <a:pPr algn="ctr"/>
            <a:r>
              <a:rPr lang="en-GB" sz="3400" b="1" dirty="0" smtClean="0">
                <a:solidFill>
                  <a:prstClr val="white"/>
                </a:solidFill>
                <a:latin typeface="Arial"/>
              </a:rPr>
              <a:t>OECD ECONOMIC OUTLOOK</a:t>
            </a:r>
          </a:p>
          <a:p>
            <a:pPr algn="ctr"/>
            <a:endParaRPr lang="en-US" sz="3600" i="1" dirty="0" smtClean="0">
              <a:solidFill>
                <a:prstClr val="white"/>
              </a:solidFill>
              <a:latin typeface="Arial"/>
            </a:endParaRPr>
          </a:p>
          <a:p>
            <a:pPr algn="ctr"/>
            <a:r>
              <a:rPr lang="ja-JP" altLang="en-US" sz="4000" i="1" dirty="0" smtClean="0">
                <a:solidFill>
                  <a:prstClr val="white"/>
                </a:solidFill>
                <a:latin typeface="Arial"/>
              </a:rPr>
              <a:t>改善したものの、</a:t>
            </a:r>
            <a:endParaRPr lang="en-US" altLang="ja-JP" sz="4000" i="1" dirty="0" smtClean="0">
              <a:solidFill>
                <a:prstClr val="white"/>
              </a:solidFill>
              <a:latin typeface="Arial"/>
            </a:endParaRPr>
          </a:p>
          <a:p>
            <a:pPr algn="ctr"/>
            <a:r>
              <a:rPr lang="ja-JP" altLang="en-US" sz="4000" i="1" dirty="0" smtClean="0">
                <a:solidFill>
                  <a:prstClr val="white"/>
                </a:solidFill>
                <a:latin typeface="Arial"/>
              </a:rPr>
              <a:t>十分良いとは言えない</a:t>
            </a:r>
            <a:endParaRPr lang="en-US" sz="4000" i="1" dirty="0">
              <a:solidFill>
                <a:prstClr val="white"/>
              </a:solidFill>
              <a:latin typeface="Arial"/>
            </a:endParaRPr>
          </a:p>
        </p:txBody>
      </p:sp>
      <p:sp>
        <p:nvSpPr>
          <p:cNvPr id="6" name="TextBox 5"/>
          <p:cNvSpPr txBox="1"/>
          <p:nvPr/>
        </p:nvSpPr>
        <p:spPr>
          <a:xfrm>
            <a:off x="755576" y="6169422"/>
            <a:ext cx="5616624" cy="584775"/>
          </a:xfrm>
          <a:prstGeom prst="rect">
            <a:avLst/>
          </a:prstGeom>
          <a:noFill/>
        </p:spPr>
        <p:txBody>
          <a:bodyPr wrap="square" rtlCol="0">
            <a:spAutoFit/>
          </a:bodyPr>
          <a:lstStyle/>
          <a:p>
            <a:r>
              <a:rPr lang="en-GB" sz="1600" dirty="0" smtClean="0">
                <a:solidFill>
                  <a:prstClr val="white"/>
                </a:solidFill>
                <a:latin typeface="Arial"/>
              </a:rPr>
              <a:t>www.oecd.org/economy/economicoutlook.htm</a:t>
            </a:r>
          </a:p>
          <a:p>
            <a:r>
              <a:rPr lang="en-GB" sz="1600" dirty="0" smtClean="0">
                <a:solidFill>
                  <a:prstClr val="white"/>
                </a:solidFill>
                <a:latin typeface="Arial"/>
              </a:rPr>
              <a:t>ECOSCOPE blog: oecdecoscope.wordpress.com</a:t>
            </a:r>
            <a:endParaRPr lang="en-GB" sz="1600" dirty="0">
              <a:solidFill>
                <a:prstClr val="white"/>
              </a:solidFill>
              <a:latin typeface="Arial"/>
            </a:endParaRPr>
          </a:p>
        </p:txBody>
      </p:sp>
      <p:sp>
        <p:nvSpPr>
          <p:cNvPr id="8" name="Rectangle 5"/>
          <p:cNvSpPr txBox="1">
            <a:spLocks noChangeArrowheads="1"/>
          </p:cNvSpPr>
          <p:nvPr/>
        </p:nvSpPr>
        <p:spPr bwMode="auto">
          <a:xfrm>
            <a:off x="136877" y="3567239"/>
            <a:ext cx="8974666" cy="2471913"/>
          </a:xfrm>
          <a:prstGeom prst="rect">
            <a:avLst/>
          </a:prstGeom>
          <a:noFill/>
          <a:ln w="9525">
            <a:noFill/>
            <a:miter lim="800000"/>
            <a:headEnd/>
            <a:tailEnd/>
          </a:ln>
        </p:spPr>
        <p:txBody>
          <a:bodyPr/>
          <a:lstStyle/>
          <a:p>
            <a:pPr lvl="0" algn="ctr" eaLnBrk="0" hangingPunct="0">
              <a:defRPr/>
            </a:pPr>
            <a:r>
              <a:rPr lang="en-GB" sz="2800" b="1" dirty="0" smtClean="0">
                <a:solidFill>
                  <a:srgbClr val="898989"/>
                </a:solidFill>
                <a:latin typeface="+mn-lt"/>
                <a:cs typeface="+mn-cs"/>
              </a:rPr>
              <a:t> </a:t>
            </a:r>
            <a:r>
              <a:rPr lang="en-US" b="1" dirty="0" smtClean="0">
                <a:solidFill>
                  <a:schemeClr val="bg1"/>
                </a:solidFill>
                <a:latin typeface="+mj-lt"/>
                <a:cs typeface="+mn-cs"/>
              </a:rPr>
              <a:t/>
            </a:r>
            <a:br>
              <a:rPr lang="en-US" b="1" dirty="0" smtClean="0">
                <a:solidFill>
                  <a:schemeClr val="bg1"/>
                </a:solidFill>
                <a:latin typeface="+mj-lt"/>
                <a:cs typeface="+mn-cs"/>
              </a:rPr>
            </a:br>
            <a:r>
              <a:rPr lang="en-GB" b="1" dirty="0" smtClean="0">
                <a:solidFill>
                  <a:schemeClr val="bg1"/>
                </a:solidFill>
                <a:latin typeface="+mj-lt"/>
                <a:cs typeface="+mn-cs"/>
              </a:rPr>
              <a:t/>
            </a:r>
            <a:br>
              <a:rPr lang="en-GB" b="1" dirty="0" smtClean="0">
                <a:solidFill>
                  <a:schemeClr val="bg1"/>
                </a:solidFill>
                <a:latin typeface="+mj-lt"/>
                <a:cs typeface="+mn-cs"/>
              </a:rPr>
            </a:br>
            <a:r>
              <a:rPr lang="ja-JP" altLang="en-US" sz="2400" b="1" dirty="0">
                <a:solidFill>
                  <a:schemeClr val="tx2">
                    <a:lumMod val="40000"/>
                    <a:lumOff val="60000"/>
                  </a:schemeClr>
                </a:solidFill>
                <a:latin typeface="+mj-lt"/>
              </a:rPr>
              <a:t>ランダル・Ｓ・ジョーンズ</a:t>
            </a:r>
            <a:br>
              <a:rPr lang="ja-JP" altLang="en-US" sz="2400" b="1" dirty="0">
                <a:solidFill>
                  <a:schemeClr val="tx2">
                    <a:lumMod val="40000"/>
                    <a:lumOff val="60000"/>
                  </a:schemeClr>
                </a:solidFill>
                <a:latin typeface="+mj-lt"/>
              </a:rPr>
            </a:br>
            <a:r>
              <a:rPr lang="en-US" altLang="ja-JP" sz="2400" b="1" dirty="0">
                <a:solidFill>
                  <a:schemeClr val="tx2">
                    <a:lumMod val="40000"/>
                    <a:lumOff val="60000"/>
                  </a:schemeClr>
                </a:solidFill>
                <a:latin typeface="+mj-lt"/>
              </a:rPr>
              <a:t>OECD </a:t>
            </a:r>
            <a:r>
              <a:rPr lang="ja-JP" altLang="en-US" sz="2400" b="1" dirty="0">
                <a:solidFill>
                  <a:schemeClr val="tx2">
                    <a:lumMod val="40000"/>
                    <a:lumOff val="60000"/>
                  </a:schemeClr>
                </a:solidFill>
                <a:latin typeface="+mj-lt"/>
              </a:rPr>
              <a:t>経済局　日本</a:t>
            </a:r>
            <a:r>
              <a:rPr lang="en-US" altLang="ja-JP" sz="2400" b="1" dirty="0">
                <a:solidFill>
                  <a:schemeClr val="tx2">
                    <a:lumMod val="40000"/>
                    <a:lumOff val="60000"/>
                  </a:schemeClr>
                </a:solidFill>
                <a:latin typeface="+mj-lt"/>
              </a:rPr>
              <a:t>/</a:t>
            </a:r>
            <a:r>
              <a:rPr lang="ja-JP" altLang="en-US" sz="2400" b="1" dirty="0">
                <a:solidFill>
                  <a:schemeClr val="tx2">
                    <a:lumMod val="40000"/>
                    <a:lumOff val="60000"/>
                  </a:schemeClr>
                </a:solidFill>
                <a:latin typeface="+mj-lt"/>
              </a:rPr>
              <a:t>韓国担当課長</a:t>
            </a:r>
          </a:p>
        </p:txBody>
      </p:sp>
      <p:sp>
        <p:nvSpPr>
          <p:cNvPr id="9" name="Rectangle 5"/>
          <p:cNvSpPr txBox="1">
            <a:spLocks noChangeArrowheads="1"/>
          </p:cNvSpPr>
          <p:nvPr/>
        </p:nvSpPr>
        <p:spPr bwMode="auto">
          <a:xfrm>
            <a:off x="107188" y="5211708"/>
            <a:ext cx="8974666" cy="827549"/>
          </a:xfrm>
          <a:prstGeom prst="rect">
            <a:avLst/>
          </a:prstGeom>
          <a:noFill/>
          <a:ln w="9525">
            <a:noFill/>
            <a:miter lim="800000"/>
            <a:headEnd/>
            <a:tailEnd/>
          </a:ln>
        </p:spPr>
        <p:txBody>
          <a:bodyPr/>
          <a:lstStyle/>
          <a:p>
            <a:pPr lvl="0" algn="ctr" eaLnBrk="0" hangingPunct="0">
              <a:defRPr/>
            </a:pPr>
            <a:r>
              <a:rPr lang="en-GB" sz="2800" b="1" dirty="0" smtClean="0">
                <a:solidFill>
                  <a:srgbClr val="898989"/>
                </a:solidFill>
                <a:latin typeface="+mn-lt"/>
                <a:cs typeface="+mn-cs"/>
              </a:rPr>
              <a:t> </a:t>
            </a:r>
            <a:r>
              <a:rPr lang="en-US" b="1" dirty="0" smtClean="0">
                <a:solidFill>
                  <a:schemeClr val="bg1"/>
                </a:solidFill>
                <a:latin typeface="+mj-lt"/>
                <a:cs typeface="+mn-cs"/>
              </a:rPr>
              <a:t>2017</a:t>
            </a:r>
            <a:r>
              <a:rPr lang="ja-JP" altLang="en-US" b="1" dirty="0" smtClean="0">
                <a:solidFill>
                  <a:schemeClr val="bg1"/>
                </a:solidFill>
                <a:latin typeface="+mj-lt"/>
                <a:cs typeface="+mn-cs"/>
              </a:rPr>
              <a:t>年６月７日</a:t>
            </a:r>
            <a:endParaRPr lang="en-US" altLang="ja-JP" b="1" dirty="0" smtClean="0">
              <a:solidFill>
                <a:schemeClr val="bg1"/>
              </a:solidFill>
              <a:latin typeface="+mj-lt"/>
              <a:cs typeface="+mn-cs"/>
            </a:endParaRPr>
          </a:p>
          <a:p>
            <a:pPr lvl="0" algn="ctr" eaLnBrk="0" hangingPunct="0">
              <a:defRPr/>
            </a:pPr>
            <a:r>
              <a:rPr lang="ja-JP" altLang="en-US" b="1" dirty="0">
                <a:solidFill>
                  <a:schemeClr val="bg1"/>
                </a:solidFill>
                <a:latin typeface="+mj-lt"/>
              </a:rPr>
              <a:t>パリ</a:t>
            </a:r>
            <a:r>
              <a:rPr lang="en-US" b="1" dirty="0" smtClean="0">
                <a:solidFill>
                  <a:schemeClr val="bg1"/>
                </a:solidFill>
                <a:latin typeface="+mj-lt"/>
                <a:cs typeface="+mn-cs"/>
              </a:rPr>
              <a:t/>
            </a:r>
            <a:br>
              <a:rPr lang="en-US" b="1" dirty="0" smtClean="0">
                <a:solidFill>
                  <a:schemeClr val="bg1"/>
                </a:solidFill>
                <a:latin typeface="+mj-lt"/>
                <a:cs typeface="+mn-cs"/>
              </a:rPr>
            </a:br>
            <a:r>
              <a:rPr lang="en-GB" b="1" dirty="0" smtClean="0">
                <a:solidFill>
                  <a:schemeClr val="bg1"/>
                </a:solidFill>
                <a:latin typeface="+mj-lt"/>
                <a:cs typeface="+mn-cs"/>
              </a:rPr>
              <a:t/>
            </a:r>
            <a:br>
              <a:rPr lang="en-GB" b="1" dirty="0" smtClean="0">
                <a:solidFill>
                  <a:schemeClr val="bg1"/>
                </a:solidFill>
                <a:latin typeface="+mj-lt"/>
                <a:cs typeface="+mn-cs"/>
              </a:rPr>
            </a:br>
            <a:endParaRPr lang="en-GB" sz="2200" b="1" dirty="0">
              <a:solidFill>
                <a:schemeClr val="tx2">
                  <a:lumMod val="40000"/>
                  <a:lumOff val="60000"/>
                </a:schemeClr>
              </a:solidFill>
              <a:latin typeface="+mj-lt"/>
              <a:cs typeface="+mn-cs"/>
            </a:endParaRPr>
          </a:p>
        </p:txBody>
      </p:sp>
    </p:spTree>
    <p:extLst>
      <p:ext uri="{BB962C8B-B14F-4D97-AF65-F5344CB8AC3E}">
        <p14:creationId xmlns:p14="http://schemas.microsoft.com/office/powerpoint/2010/main" val="2293048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ain.oecd.org\sdataECO\Units\FRONTOFFICE\Economic Outlooks\EO101\Data and charts\PPT_Figs_E\E_Handout_Fig_Private_credit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9" y="1576536"/>
            <a:ext cx="461926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in.oecd.org\sdataECO\Units\FRONTOFFICE\Economic Outlooks\EO101\Data and charts\Figs_E\E_Handout_Fig_House_Rent_Ratios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4128"/>
            <a:ext cx="4508452" cy="48292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10</a:t>
            </a:fld>
            <a:endParaRPr lang="en-GB" dirty="0"/>
          </a:p>
        </p:txBody>
      </p:sp>
      <p:sp>
        <p:nvSpPr>
          <p:cNvPr id="4" name="Rectangle 3"/>
          <p:cNvSpPr/>
          <p:nvPr/>
        </p:nvSpPr>
        <p:spPr>
          <a:xfrm>
            <a:off x="702405" y="224152"/>
            <a:ext cx="8378047" cy="954107"/>
          </a:xfrm>
          <a:prstGeom prst="rect">
            <a:avLst/>
          </a:prstGeom>
        </p:spPr>
        <p:txBody>
          <a:bodyPr wrap="square">
            <a:spAutoFit/>
          </a:bodyPr>
          <a:lstStyle/>
          <a:p>
            <a:pPr algn="ctr">
              <a:defRPr/>
            </a:pPr>
            <a:r>
              <a:rPr lang="ja-JP" altLang="en-US" sz="2800" b="1" dirty="0" smtClean="0">
                <a:solidFill>
                  <a:schemeClr val="tx2"/>
                </a:solidFill>
                <a:latin typeface="+mj-lt"/>
              </a:rPr>
              <a:t>新興国の民間部門への与信の高まり、</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先進国の住宅市場リスク</a:t>
            </a:r>
            <a:endParaRPr lang="en-GB" sz="2800" b="1" dirty="0">
              <a:solidFill>
                <a:schemeClr val="tx2"/>
              </a:solidFill>
              <a:latin typeface="+mj-lt"/>
            </a:endParaRPr>
          </a:p>
        </p:txBody>
      </p:sp>
      <p:sp>
        <p:nvSpPr>
          <p:cNvPr id="10" name="TextBox 9"/>
          <p:cNvSpPr txBox="1"/>
          <p:nvPr/>
        </p:nvSpPr>
        <p:spPr>
          <a:xfrm>
            <a:off x="249870" y="6210405"/>
            <a:ext cx="8378047" cy="646331"/>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中国を除く新興国は、アルゼンチン、ブラジル、コロンビア、インド、インドネシア、メキシコ、ロシア、マレーシア、南アメリカ、トルコの単純平均。</a:t>
            </a:r>
            <a:r>
              <a:rPr lang="en-US" sz="1200" dirty="0">
                <a:solidFill>
                  <a:schemeClr val="bg2">
                    <a:lumMod val="10000"/>
                  </a:schemeClr>
                </a:solidFill>
                <a:latin typeface="Calibri" panose="020F0502020204030204" pitchFamily="34" charset="0"/>
              </a:rPr>
              <a:t/>
            </a:r>
            <a:br>
              <a:rPr lang="en-US" sz="1200" dirty="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BIS; </a:t>
            </a:r>
            <a:r>
              <a:rPr lang="en-US" sz="1200" dirty="0">
                <a:solidFill>
                  <a:schemeClr val="bg2">
                    <a:lumMod val="10000"/>
                  </a:schemeClr>
                </a:solidFill>
                <a:latin typeface="Calibri" panose="020F0502020204030204" pitchFamily="34" charset="0"/>
              </a:rPr>
              <a:t>OECD Analytical House Price </a:t>
            </a:r>
            <a:r>
              <a:rPr lang="ja-JP" altLang="en-US" sz="1200" dirty="0" smtClean="0">
                <a:solidFill>
                  <a:schemeClr val="bg2">
                    <a:lumMod val="10000"/>
                  </a:schemeClr>
                </a:solidFill>
                <a:latin typeface="Calibri" panose="020F0502020204030204" pitchFamily="34" charset="0"/>
              </a:rPr>
              <a:t>データベース</a:t>
            </a:r>
            <a:r>
              <a:rPr lang="en-US" sz="1200" dirty="0" smtClean="0">
                <a:solidFill>
                  <a:schemeClr val="bg2">
                    <a:lumMod val="10000"/>
                  </a:schemeClr>
                </a:solidFill>
                <a:latin typeface="Calibri" panose="020F0502020204030204" pitchFamily="34" charset="0"/>
              </a:rPr>
              <a:t>; </a:t>
            </a:r>
            <a:r>
              <a:rPr lang="en-US" altLang="ja-JP" sz="1200" dirty="0" smtClean="0">
                <a:solidFill>
                  <a:schemeClr val="bg2">
                    <a:lumMod val="10000"/>
                  </a:schemeClr>
                </a:solidFill>
                <a:latin typeface="Calibri" panose="020F0502020204030204" pitchFamily="34" charset="0"/>
              </a:rPr>
              <a:t>OECD</a:t>
            </a:r>
            <a:r>
              <a:rPr lang="ja-JP" altLang="en-US" sz="1200" dirty="0" smtClean="0">
                <a:solidFill>
                  <a:schemeClr val="bg2">
                    <a:lumMod val="10000"/>
                  </a:schemeClr>
                </a:solidFill>
                <a:latin typeface="Calibri" panose="020F0502020204030204" pitchFamily="34" charset="0"/>
              </a:rPr>
              <a:t>の計算による。</a:t>
            </a:r>
            <a:endParaRPr lang="en-US" sz="1200" dirty="0" smtClean="0">
              <a:solidFill>
                <a:schemeClr val="bg2">
                  <a:lumMod val="10000"/>
                </a:schemeClr>
              </a:solidFill>
              <a:latin typeface="Calibri" panose="020F0502020204030204" pitchFamily="34" charset="0"/>
            </a:endParaRPr>
          </a:p>
        </p:txBody>
      </p:sp>
      <p:sp>
        <p:nvSpPr>
          <p:cNvPr id="12" name="Rectangle 11"/>
          <p:cNvSpPr/>
          <p:nvPr/>
        </p:nvSpPr>
        <p:spPr>
          <a:xfrm>
            <a:off x="624043" y="1325748"/>
            <a:ext cx="3023584" cy="615553"/>
          </a:xfrm>
          <a:prstGeom prst="rect">
            <a:avLst/>
          </a:prstGeom>
        </p:spPr>
        <p:txBody>
          <a:bodyPr wrap="none">
            <a:spAutoFit/>
          </a:bodyPr>
          <a:lstStyle/>
          <a:p>
            <a:pPr algn="ctr"/>
            <a:r>
              <a:rPr lang="ja-JP" altLang="en-US" sz="2000" b="1" dirty="0" smtClean="0">
                <a:solidFill>
                  <a:schemeClr val="bg2">
                    <a:lumMod val="10000"/>
                  </a:schemeClr>
                </a:solidFill>
                <a:latin typeface="Calibri" pitchFamily="34" charset="0"/>
              </a:rPr>
              <a:t>民間</a:t>
            </a:r>
            <a:r>
              <a:rPr lang="ja-JP" altLang="en-US" sz="2000" b="1" dirty="0">
                <a:solidFill>
                  <a:schemeClr val="bg2">
                    <a:lumMod val="10000"/>
                  </a:schemeClr>
                </a:solidFill>
                <a:latin typeface="Calibri" pitchFamily="34" charset="0"/>
              </a:rPr>
              <a:t>非</a:t>
            </a:r>
            <a:r>
              <a:rPr lang="ja-JP" altLang="en-US" sz="2000" b="1" dirty="0" smtClean="0">
                <a:solidFill>
                  <a:schemeClr val="bg2">
                    <a:lumMod val="10000"/>
                  </a:schemeClr>
                </a:solidFill>
                <a:latin typeface="Calibri" pitchFamily="34" charset="0"/>
              </a:rPr>
              <a:t>金融部門への与信</a:t>
            </a:r>
            <a:endParaRPr lang="en-US" altLang="ja-JP" sz="2000" b="1" dirty="0" smtClean="0">
              <a:solidFill>
                <a:schemeClr val="bg2">
                  <a:lumMod val="10000"/>
                </a:schemeClr>
              </a:solidFill>
              <a:latin typeface="Calibri" pitchFamily="34" charset="0"/>
            </a:endParaRPr>
          </a:p>
          <a:p>
            <a:pPr algn="ctr"/>
            <a:endParaRPr lang="en-GB" sz="1400" i="1" dirty="0" smtClean="0">
              <a:solidFill>
                <a:schemeClr val="bg2">
                  <a:lumMod val="10000"/>
                </a:schemeClr>
              </a:solidFill>
              <a:latin typeface="Calibri" pitchFamily="34" charset="0"/>
            </a:endParaRPr>
          </a:p>
        </p:txBody>
      </p:sp>
      <p:sp>
        <p:nvSpPr>
          <p:cNvPr id="13" name="Rectangle 12"/>
          <p:cNvSpPr/>
          <p:nvPr/>
        </p:nvSpPr>
        <p:spPr>
          <a:xfrm>
            <a:off x="5443475" y="1331741"/>
            <a:ext cx="2765502" cy="584775"/>
          </a:xfrm>
          <a:prstGeom prst="rect">
            <a:avLst/>
          </a:prstGeom>
        </p:spPr>
        <p:txBody>
          <a:bodyPr wrap="none">
            <a:spAutoFit/>
          </a:bodyPr>
          <a:lstStyle/>
          <a:p>
            <a:pPr algn="ctr"/>
            <a:r>
              <a:rPr lang="ja-JP" altLang="en-US" sz="2000" b="1" dirty="0" smtClean="0">
                <a:solidFill>
                  <a:schemeClr val="bg2">
                    <a:lumMod val="10000"/>
                  </a:schemeClr>
                </a:solidFill>
                <a:latin typeface="Calibri" pitchFamily="34" charset="0"/>
              </a:rPr>
              <a:t>住宅価格対</a:t>
            </a:r>
            <a:r>
              <a:rPr lang="ja-JP" altLang="en-US" sz="2000" b="1" dirty="0">
                <a:solidFill>
                  <a:schemeClr val="bg2">
                    <a:lumMod val="10000"/>
                  </a:schemeClr>
                </a:solidFill>
                <a:latin typeface="Calibri" pitchFamily="34" charset="0"/>
              </a:rPr>
              <a:t>賃貸料</a:t>
            </a:r>
            <a:r>
              <a:rPr lang="ja-JP" altLang="en-US" sz="2000" b="1" dirty="0" smtClean="0">
                <a:solidFill>
                  <a:schemeClr val="bg2">
                    <a:lumMod val="10000"/>
                  </a:schemeClr>
                </a:solidFill>
                <a:latin typeface="Calibri" pitchFamily="34" charset="0"/>
              </a:rPr>
              <a:t>比率</a:t>
            </a:r>
            <a:endParaRPr lang="en-US" altLang="ja-JP" sz="2000" b="1" dirty="0" smtClean="0">
              <a:solidFill>
                <a:schemeClr val="bg2">
                  <a:lumMod val="10000"/>
                </a:schemeClr>
              </a:solidFill>
              <a:latin typeface="Calibri" pitchFamily="34" charset="0"/>
            </a:endParaRPr>
          </a:p>
          <a:p>
            <a:pPr algn="ctr"/>
            <a:r>
              <a:rPr lang="en-US" sz="1200" i="1" dirty="0" smtClean="0">
                <a:solidFill>
                  <a:srgbClr val="E6E6E6">
                    <a:lumMod val="10000"/>
                  </a:srgbClr>
                </a:solidFill>
                <a:latin typeface="Calibri" pitchFamily="34" charset="0"/>
              </a:rPr>
              <a:t>1980</a:t>
            </a:r>
            <a:r>
              <a:rPr lang="ja-JP" altLang="en-US" sz="1200" i="1" dirty="0" smtClean="0">
                <a:solidFill>
                  <a:srgbClr val="E6E6E6">
                    <a:lumMod val="10000"/>
                  </a:srgbClr>
                </a:solidFill>
                <a:latin typeface="Calibri" pitchFamily="34" charset="0"/>
              </a:rPr>
              <a:t>年以降の平均</a:t>
            </a:r>
            <a:r>
              <a:rPr lang="en-US" sz="1200" i="1" dirty="0" smtClean="0">
                <a:solidFill>
                  <a:srgbClr val="E6E6E6">
                    <a:lumMod val="10000"/>
                  </a:srgbClr>
                </a:solidFill>
                <a:latin typeface="Calibri" pitchFamily="34" charset="0"/>
              </a:rPr>
              <a:t> = 100</a:t>
            </a:r>
            <a:endParaRPr lang="en-US" sz="1200" i="1" dirty="0">
              <a:solidFill>
                <a:srgbClr val="E6E6E6">
                  <a:lumMod val="10000"/>
                </a:srgbClr>
              </a:solidFill>
              <a:latin typeface="Calibri" pitchFamily="34" charset="0"/>
            </a:endParaRPr>
          </a:p>
        </p:txBody>
      </p:sp>
    </p:spTree>
    <p:extLst>
      <p:ext uri="{BB962C8B-B14F-4D97-AF65-F5344CB8AC3E}">
        <p14:creationId xmlns:p14="http://schemas.microsoft.com/office/powerpoint/2010/main" val="407572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in.oecd.org\sdataECO\Units\FRONTOFFICE\Economic Outlooks\EO101\Data and charts\PPT_Figs_E\E_Handout_Fig_Core_inflation_2005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4" y="1538784"/>
            <a:ext cx="4539487" cy="51305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11</a:t>
            </a:fld>
            <a:endParaRPr lang="en-GB" dirty="0"/>
          </a:p>
        </p:txBody>
      </p:sp>
      <p:sp>
        <p:nvSpPr>
          <p:cNvPr id="4" name="Rectangle 3"/>
          <p:cNvSpPr/>
          <p:nvPr/>
        </p:nvSpPr>
        <p:spPr>
          <a:xfrm>
            <a:off x="797998" y="241893"/>
            <a:ext cx="8378047" cy="954107"/>
          </a:xfrm>
          <a:prstGeom prst="rect">
            <a:avLst/>
          </a:prstGeom>
        </p:spPr>
        <p:txBody>
          <a:bodyPr wrap="square">
            <a:spAutoFit/>
          </a:bodyPr>
          <a:lstStyle/>
          <a:p>
            <a:pPr algn="ctr">
              <a:defRPr/>
            </a:pPr>
            <a:r>
              <a:rPr lang="ja-JP" altLang="en-US" sz="2800" b="1" dirty="0" smtClean="0">
                <a:solidFill>
                  <a:schemeClr val="tx2"/>
                </a:solidFill>
                <a:latin typeface="+mj-lt"/>
              </a:rPr>
              <a:t>物価上昇率は、概ね、目標以下</a:t>
            </a:r>
            <a:r>
              <a:rPr lang="ja-JP" altLang="en-US" sz="2800" b="1" dirty="0">
                <a:solidFill>
                  <a:schemeClr val="tx2"/>
                </a:solidFill>
                <a:latin typeface="+mj-lt"/>
              </a:rPr>
              <a:t>。</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潜在的な金利の相違は金融リスク</a:t>
            </a:r>
            <a:r>
              <a:rPr lang="ja-JP" altLang="en-US" sz="2800" b="1" dirty="0">
                <a:solidFill>
                  <a:schemeClr val="tx2"/>
                </a:solidFill>
                <a:latin typeface="+mj-lt"/>
              </a:rPr>
              <a:t>を</a:t>
            </a:r>
            <a:r>
              <a:rPr lang="ja-JP" altLang="en-US" sz="2800" b="1" dirty="0" smtClean="0">
                <a:solidFill>
                  <a:schemeClr val="tx2"/>
                </a:solidFill>
                <a:latin typeface="+mj-lt"/>
              </a:rPr>
              <a:t>生み出す</a:t>
            </a:r>
            <a:endParaRPr lang="en-GB" sz="2800" b="1" dirty="0">
              <a:solidFill>
                <a:schemeClr val="tx2"/>
              </a:solidFill>
              <a:latin typeface="+mj-lt"/>
            </a:endParaRPr>
          </a:p>
        </p:txBody>
      </p:sp>
      <p:sp>
        <p:nvSpPr>
          <p:cNvPr id="5" name="TextBox 4"/>
          <p:cNvSpPr txBox="1"/>
          <p:nvPr/>
        </p:nvSpPr>
        <p:spPr>
          <a:xfrm>
            <a:off x="-266355" y="1319510"/>
            <a:ext cx="4824536" cy="52322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コア物価上昇率</a:t>
            </a:r>
            <a:r>
              <a:rPr lang="en-US" sz="2000" b="1" dirty="0" smtClean="0">
                <a:solidFill>
                  <a:schemeClr val="bg2">
                    <a:lumMod val="10000"/>
                  </a:schemeClr>
                </a:solidFill>
                <a:latin typeface="Calibri" pitchFamily="34" charset="0"/>
              </a:rPr>
              <a:t/>
            </a:r>
            <a:br>
              <a:rPr lang="en-US" sz="2000" b="1" dirty="0" smtClean="0">
                <a:solidFill>
                  <a:schemeClr val="bg2">
                    <a:lumMod val="10000"/>
                  </a:schemeClr>
                </a:solidFill>
                <a:latin typeface="Calibri" pitchFamily="34" charset="0"/>
              </a:rPr>
            </a:br>
            <a:endParaRPr lang="en-GB" sz="1200" i="1" baseline="30000" dirty="0">
              <a:solidFill>
                <a:schemeClr val="bg2">
                  <a:lumMod val="10000"/>
                </a:schemeClr>
              </a:solidFill>
              <a:latin typeface="Calibri" pitchFamily="34" charset="0"/>
            </a:endParaRPr>
          </a:p>
        </p:txBody>
      </p:sp>
      <p:pic>
        <p:nvPicPr>
          <p:cNvPr id="1028" name="Picture 4" descr="\\main.oecd.org\sdataECO\Units\FRONTOFFICE\Economic Outlooks\EO101\Data and charts\Figs_E\E_Handout_Fig_IR_expected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181" y="1538785"/>
            <a:ext cx="4585819" cy="5130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5976" y="1242572"/>
            <a:ext cx="4824536"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翌日物金利の市場ベースの予測</a:t>
            </a:r>
            <a:endParaRPr lang="en-GB" sz="1200" i="1" baseline="30000" dirty="0">
              <a:solidFill>
                <a:schemeClr val="bg2">
                  <a:lumMod val="10000"/>
                </a:schemeClr>
              </a:solidFill>
              <a:latin typeface="Calibri" pitchFamily="34" charset="0"/>
            </a:endParaRPr>
          </a:p>
        </p:txBody>
      </p:sp>
      <p:sp>
        <p:nvSpPr>
          <p:cNvPr id="7" name="TextBox 6"/>
          <p:cNvSpPr txBox="1"/>
          <p:nvPr/>
        </p:nvSpPr>
        <p:spPr>
          <a:xfrm>
            <a:off x="161255" y="6042154"/>
            <a:ext cx="8352930" cy="830997"/>
          </a:xfrm>
          <a:prstGeom prst="rect">
            <a:avLst/>
          </a:prstGeom>
          <a:noFill/>
        </p:spPr>
        <p:txBody>
          <a:bodyPr wrap="square" rtlCol="0">
            <a:spAutoFit/>
          </a:bodyPr>
          <a:lstStyle/>
          <a:p>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注</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日本のコア物価上昇率の値は、消費税率引上げの影響を調整済み。</a:t>
            </a:r>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US" sz="1200" dirty="0" smtClean="0">
                <a:solidFill>
                  <a:schemeClr val="bg2">
                    <a:lumMod val="10000"/>
                  </a:schemeClr>
                </a:solidFill>
                <a:latin typeface="Calibri" panose="020F0502020204030204" pitchFamily="34" charset="0"/>
              </a:rPr>
              <a:t>OECD Economic Outlook </a:t>
            </a:r>
            <a:r>
              <a:rPr lang="ja-JP" altLang="en-US" sz="1200" dirty="0" smtClean="0">
                <a:solidFill>
                  <a:schemeClr val="bg2">
                    <a:lumMod val="10000"/>
                  </a:schemeClr>
                </a:solidFill>
                <a:latin typeface="Calibri" panose="020F0502020204030204" pitchFamily="34" charset="0"/>
              </a:rPr>
              <a:t>データベース（</a:t>
            </a:r>
            <a:r>
              <a:rPr lang="en-US" altLang="ja-JP" sz="1200" dirty="0" smtClean="0">
                <a:solidFill>
                  <a:schemeClr val="bg2">
                    <a:lumMod val="10000"/>
                  </a:schemeClr>
                </a:solidFill>
                <a:latin typeface="Calibri" panose="020F0502020204030204" pitchFamily="34" charset="0"/>
              </a:rPr>
              <a:t>2017</a:t>
            </a:r>
            <a:r>
              <a:rPr lang="ja-JP" altLang="en-US" sz="1200" dirty="0" smtClean="0">
                <a:solidFill>
                  <a:schemeClr val="bg2">
                    <a:lumMod val="10000"/>
                  </a:schemeClr>
                </a:solidFill>
                <a:latin typeface="Calibri" panose="020F0502020204030204" pitchFamily="34" charset="0"/>
              </a:rPr>
              <a:t>年６月）</a:t>
            </a:r>
            <a:r>
              <a:rPr lang="en-US" altLang="ja-JP" sz="1200" dirty="0" smtClean="0">
                <a:solidFill>
                  <a:schemeClr val="bg2">
                    <a:lumMod val="10000"/>
                  </a:schemeClr>
                </a:solidFill>
                <a:latin typeface="Calibri" panose="020F0502020204030204" pitchFamily="34" charset="0"/>
              </a:rPr>
              <a:t>; </a:t>
            </a:r>
            <a:r>
              <a:rPr lang="en-US" sz="1200" dirty="0" smtClean="0">
                <a:solidFill>
                  <a:schemeClr val="bg2">
                    <a:lumMod val="10000"/>
                  </a:schemeClr>
                </a:solidFill>
                <a:latin typeface="Calibri" panose="020F0502020204030204" pitchFamily="34" charset="0"/>
              </a:rPr>
              <a:t>Bloomberg</a:t>
            </a:r>
            <a:r>
              <a:rPr lang="en-US" sz="1200" dirty="0">
                <a:solidFill>
                  <a:schemeClr val="bg2">
                    <a:lumMod val="10000"/>
                  </a:schemeClr>
                </a:solidFill>
                <a:latin typeface="Calibri" panose="020F0502020204030204" pitchFamily="34" charset="0"/>
              </a:rPr>
              <a:t>; </a:t>
            </a:r>
            <a:r>
              <a:rPr lang="en-US" altLang="ja-JP" sz="1200" dirty="0">
                <a:solidFill>
                  <a:schemeClr val="bg2">
                    <a:lumMod val="10000"/>
                  </a:schemeClr>
                </a:solidFill>
                <a:latin typeface="Calibri" panose="020F0502020204030204" pitchFamily="34" charset="0"/>
              </a:rPr>
              <a:t>OECD</a:t>
            </a:r>
            <a:r>
              <a:rPr lang="ja-JP" altLang="en-US" sz="1200" dirty="0">
                <a:solidFill>
                  <a:schemeClr val="bg2">
                    <a:lumMod val="10000"/>
                  </a:schemeClr>
                </a:solidFill>
                <a:latin typeface="Calibri" panose="020F0502020204030204" pitchFamily="34" charset="0"/>
              </a:rPr>
              <a:t>の計算による。</a:t>
            </a:r>
            <a:endParaRPr lang="en-US" sz="12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31141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t>12</a:t>
            </a:fld>
            <a:endParaRPr lang="en-GB" dirty="0"/>
          </a:p>
        </p:txBody>
      </p:sp>
      <p:sp>
        <p:nvSpPr>
          <p:cNvPr id="9" name="Rectangle 8"/>
          <p:cNvSpPr/>
          <p:nvPr/>
        </p:nvSpPr>
        <p:spPr>
          <a:xfrm>
            <a:off x="323528" y="2846839"/>
            <a:ext cx="8568952" cy="1323439"/>
          </a:xfrm>
          <a:prstGeom prst="rect">
            <a:avLst/>
          </a:prstGeom>
        </p:spPr>
        <p:txBody>
          <a:bodyPr wrap="square">
            <a:spAutoFit/>
          </a:bodyPr>
          <a:lstStyle/>
          <a:p>
            <a:pPr algn="ctr">
              <a:defRPr/>
            </a:pPr>
            <a:r>
              <a:rPr lang="ja-JP" altLang="en-US" sz="4000" b="1" dirty="0" smtClean="0">
                <a:solidFill>
                  <a:schemeClr val="tx2"/>
                </a:solidFill>
                <a:latin typeface="+mj-lt"/>
              </a:rPr>
              <a:t>構造的トレンドという課題</a:t>
            </a:r>
            <a:endParaRPr lang="en-US" altLang="ja-JP" sz="4000" b="1" dirty="0" smtClean="0">
              <a:solidFill>
                <a:schemeClr val="tx2"/>
              </a:solidFill>
              <a:latin typeface="+mj-lt"/>
            </a:endParaRPr>
          </a:p>
          <a:p>
            <a:pPr algn="ctr">
              <a:defRPr/>
            </a:pPr>
            <a:r>
              <a:rPr lang="ja-JP" altLang="en-US" sz="4000" b="1" dirty="0" smtClean="0">
                <a:solidFill>
                  <a:schemeClr val="tx2"/>
                </a:solidFill>
                <a:latin typeface="+mj-lt"/>
              </a:rPr>
              <a:t>について分析する</a:t>
            </a:r>
            <a:endParaRPr lang="en-GB" sz="4000" b="1" dirty="0">
              <a:solidFill>
                <a:schemeClr val="tx2"/>
              </a:solidFill>
              <a:latin typeface="+mj-lt"/>
            </a:endParaRPr>
          </a:p>
        </p:txBody>
      </p:sp>
    </p:spTree>
    <p:extLst>
      <p:ext uri="{BB962C8B-B14F-4D97-AF65-F5344CB8AC3E}">
        <p14:creationId xmlns:p14="http://schemas.microsoft.com/office/powerpoint/2010/main" val="198832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ain.oecd.org\sdataECO\Units\FRONTOFFICE\Economic Outlooks\EO101\Data and charts\PPT_Figs_E\E_Handout_Fig_Trade_by_type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3" y="1674697"/>
            <a:ext cx="4608512" cy="46346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13</a:t>
            </a:fld>
            <a:endParaRPr lang="en-GB" dirty="0"/>
          </a:p>
        </p:txBody>
      </p:sp>
      <p:sp>
        <p:nvSpPr>
          <p:cNvPr id="10" name="TextBox 9"/>
          <p:cNvSpPr txBox="1"/>
          <p:nvPr/>
        </p:nvSpPr>
        <p:spPr>
          <a:xfrm>
            <a:off x="323528" y="6112036"/>
            <a:ext cx="8208912" cy="769441"/>
          </a:xfrm>
          <a:prstGeom prst="rect">
            <a:avLst/>
          </a:prstGeom>
          <a:noFill/>
        </p:spPr>
        <p:txBody>
          <a:bodyPr wrap="square" rtlCol="0">
            <a:spAutoFit/>
          </a:bodyPr>
          <a:lstStyle/>
          <a:p>
            <a:r>
              <a:rPr lang="ja-JP" altLang="en-US" sz="1100" dirty="0" smtClean="0">
                <a:solidFill>
                  <a:srgbClr val="171717"/>
                </a:solidFill>
                <a:latin typeface="Calibri" panose="020F0502020204030204" pitchFamily="34" charset="0"/>
              </a:rPr>
              <a:t>注</a:t>
            </a:r>
            <a:r>
              <a:rPr lang="en-GB" sz="1100" dirty="0" smtClean="0">
                <a:solidFill>
                  <a:srgbClr val="171717"/>
                </a:solidFill>
                <a:latin typeface="Calibri" panose="020F0502020204030204" pitchFamily="34" charset="0"/>
              </a:rPr>
              <a:t>:</a:t>
            </a:r>
            <a:r>
              <a:rPr lang="en-GB" sz="1100" i="1" dirty="0" smtClean="0">
                <a:solidFill>
                  <a:srgbClr val="171717"/>
                </a:solidFill>
                <a:latin typeface="Calibri" panose="020F0502020204030204" pitchFamily="34" charset="0"/>
              </a:rPr>
              <a:t> </a:t>
            </a:r>
            <a:r>
              <a:rPr lang="ja-JP" altLang="en-US" sz="1100" i="1" dirty="0" smtClean="0">
                <a:solidFill>
                  <a:srgbClr val="171717"/>
                </a:solidFill>
                <a:latin typeface="Calibri" panose="020F0502020204030204" pitchFamily="34" charset="0"/>
              </a:rPr>
              <a:t>左図</a:t>
            </a:r>
            <a:r>
              <a:rPr lang="en-GB" sz="1100" dirty="0" smtClean="0">
                <a:solidFill>
                  <a:srgbClr val="171717"/>
                </a:solidFill>
                <a:latin typeface="Calibri" panose="020F0502020204030204" pitchFamily="34" charset="0"/>
              </a:rPr>
              <a:t> – </a:t>
            </a:r>
            <a:r>
              <a:rPr lang="ja-JP" altLang="en-US" sz="1100" dirty="0" smtClean="0">
                <a:solidFill>
                  <a:srgbClr val="171717"/>
                </a:solidFill>
                <a:latin typeface="Calibri" panose="020F0502020204030204" pitchFamily="34" charset="0"/>
              </a:rPr>
              <a:t>ダイナミック・アジア</a:t>
            </a:r>
            <a:r>
              <a:rPr lang="ja-JP" altLang="en-US" sz="1100" dirty="0">
                <a:solidFill>
                  <a:srgbClr val="171717"/>
                </a:solidFill>
                <a:latin typeface="Calibri" panose="020F0502020204030204" pitchFamily="34" charset="0"/>
              </a:rPr>
              <a:t>経済</a:t>
            </a:r>
            <a:r>
              <a:rPr lang="ja-JP" altLang="en-US" sz="1100" dirty="0" smtClean="0">
                <a:solidFill>
                  <a:srgbClr val="171717"/>
                </a:solidFill>
                <a:latin typeface="Calibri" panose="020F0502020204030204" pitchFamily="34" charset="0"/>
              </a:rPr>
              <a:t>には、マレーシア、フィリピン、シンガポール、タイ、</a:t>
            </a:r>
            <a:r>
              <a:rPr lang="ja-JP" altLang="en-US" sz="1100" dirty="0">
                <a:solidFill>
                  <a:srgbClr val="171717"/>
                </a:solidFill>
                <a:latin typeface="Calibri" panose="020F0502020204030204" pitchFamily="34" charset="0"/>
              </a:rPr>
              <a:t>ベトナム、台湾、</a:t>
            </a:r>
            <a:r>
              <a:rPr lang="ja-JP" altLang="en-US" sz="1100" dirty="0" smtClean="0">
                <a:solidFill>
                  <a:srgbClr val="171717"/>
                </a:solidFill>
                <a:latin typeface="Calibri" panose="020F0502020204030204" pitchFamily="34" charset="0"/>
              </a:rPr>
              <a:t>香港が含まれる。</a:t>
            </a:r>
            <a:r>
              <a:rPr lang="ja-JP" altLang="en-US" sz="1100" i="1" dirty="0" smtClean="0">
                <a:solidFill>
                  <a:srgbClr val="171717"/>
                </a:solidFill>
                <a:latin typeface="Calibri" panose="020F0502020204030204" pitchFamily="34" charset="0"/>
              </a:rPr>
              <a:t>右図</a:t>
            </a:r>
            <a:r>
              <a:rPr lang="en-US" sz="1100" dirty="0" smtClean="0">
                <a:solidFill>
                  <a:srgbClr val="171717"/>
                </a:solidFill>
                <a:latin typeface="Calibri" panose="020F0502020204030204" pitchFamily="34" charset="0"/>
              </a:rPr>
              <a:t>– </a:t>
            </a:r>
            <a:r>
              <a:rPr lang="ja-JP" altLang="en-US" sz="1100" dirty="0">
                <a:solidFill>
                  <a:srgbClr val="171717"/>
                </a:solidFill>
                <a:latin typeface="Calibri" panose="020F0502020204030204" pitchFamily="34" charset="0"/>
              </a:rPr>
              <a:t>企業向けサービス</a:t>
            </a:r>
            <a:r>
              <a:rPr lang="ja-JP" altLang="en-US" sz="1100" dirty="0" smtClean="0">
                <a:solidFill>
                  <a:srgbClr val="171717"/>
                </a:solidFill>
                <a:latin typeface="Calibri" panose="020F0502020204030204" pitchFamily="34" charset="0"/>
              </a:rPr>
              <a:t>は、研究開発、情報通信技術（</a:t>
            </a:r>
            <a:r>
              <a:rPr lang="en-US" sz="1100" dirty="0" smtClean="0">
                <a:solidFill>
                  <a:srgbClr val="171717"/>
                </a:solidFill>
                <a:latin typeface="Calibri" panose="020F0502020204030204" pitchFamily="34" charset="0"/>
              </a:rPr>
              <a:t>ICT</a:t>
            </a:r>
            <a:r>
              <a:rPr lang="ja-JP" altLang="en-US" sz="1100" dirty="0" smtClean="0">
                <a:solidFill>
                  <a:srgbClr val="171717"/>
                </a:solidFill>
                <a:latin typeface="Calibri" panose="020F0502020204030204" pitchFamily="34" charset="0"/>
              </a:rPr>
              <a:t>）、不動産、その他企業向けサービスを含む。金融サービスは、金融仲介、保険、年金基金、その他の金融サービスを含む。</a:t>
            </a:r>
            <a:endParaRPr lang="en-GB" sz="1100" dirty="0" smtClean="0">
              <a:solidFill>
                <a:srgbClr val="171717"/>
              </a:solidFill>
              <a:latin typeface="Calibri" panose="020F0502020204030204" pitchFamily="34" charset="0"/>
            </a:endParaRPr>
          </a:p>
          <a:p>
            <a:r>
              <a:rPr lang="ja-JP" altLang="en-US" sz="1100" dirty="0" smtClean="0">
                <a:solidFill>
                  <a:srgbClr val="171717"/>
                </a:solidFill>
                <a:latin typeface="Calibri" panose="020F0502020204030204" pitchFamily="34" charset="0"/>
              </a:rPr>
              <a:t>出典</a:t>
            </a:r>
            <a:r>
              <a:rPr lang="en-GB" sz="1100" dirty="0" smtClean="0">
                <a:solidFill>
                  <a:srgbClr val="171717"/>
                </a:solidFill>
                <a:latin typeface="Calibri" panose="020F0502020204030204" pitchFamily="34" charset="0"/>
              </a:rPr>
              <a:t>:</a:t>
            </a:r>
            <a:r>
              <a:rPr lang="en-US" sz="1100" i="1" dirty="0" smtClean="0">
                <a:solidFill>
                  <a:srgbClr val="171717"/>
                </a:solidFill>
                <a:latin typeface="Calibri" panose="020F0502020204030204" pitchFamily="34" charset="0"/>
              </a:rPr>
              <a:t> </a:t>
            </a:r>
            <a:r>
              <a:rPr lang="en-US" sz="1100" dirty="0">
                <a:solidFill>
                  <a:srgbClr val="171717"/>
                </a:solidFill>
                <a:latin typeface="Calibri" panose="020F0502020204030204" pitchFamily="34" charset="0"/>
              </a:rPr>
              <a:t>OECD-WTO Trade in Value Added (</a:t>
            </a:r>
            <a:r>
              <a:rPr lang="en-US" sz="1100" dirty="0" err="1">
                <a:solidFill>
                  <a:srgbClr val="171717"/>
                </a:solidFill>
                <a:latin typeface="Calibri" panose="020F0502020204030204" pitchFamily="34" charset="0"/>
              </a:rPr>
              <a:t>TiVA</a:t>
            </a:r>
            <a:r>
              <a:rPr lang="en-US" sz="1100" dirty="0">
                <a:solidFill>
                  <a:srgbClr val="171717"/>
                </a:solidFill>
                <a:latin typeface="Calibri" panose="020F0502020204030204" pitchFamily="34" charset="0"/>
              </a:rPr>
              <a:t>)</a:t>
            </a:r>
            <a:r>
              <a:rPr lang="ja-JP" altLang="en-US" sz="1100" dirty="0" smtClean="0">
                <a:solidFill>
                  <a:srgbClr val="171717"/>
                </a:solidFill>
                <a:latin typeface="Calibri" panose="020F0502020204030204" pitchFamily="34" charset="0"/>
              </a:rPr>
              <a:t>データベース</a:t>
            </a:r>
            <a:r>
              <a:rPr lang="en-US" sz="1100" dirty="0" smtClean="0">
                <a:solidFill>
                  <a:srgbClr val="171717"/>
                </a:solidFill>
                <a:latin typeface="Calibri" panose="020F0502020204030204" pitchFamily="34" charset="0"/>
              </a:rPr>
              <a:t>; </a:t>
            </a:r>
            <a:r>
              <a:rPr lang="en-US" sz="1100" dirty="0">
                <a:solidFill>
                  <a:srgbClr val="171717"/>
                </a:solidFill>
                <a:latin typeface="Calibri" panose="020F0502020204030204" pitchFamily="34" charset="0"/>
              </a:rPr>
              <a:t>UN </a:t>
            </a:r>
            <a:r>
              <a:rPr lang="en-US" sz="1100" dirty="0" err="1" smtClean="0">
                <a:solidFill>
                  <a:srgbClr val="171717"/>
                </a:solidFill>
                <a:latin typeface="Calibri" panose="020F0502020204030204" pitchFamily="34" charset="0"/>
              </a:rPr>
              <a:t>Comtrade</a:t>
            </a:r>
            <a:r>
              <a:rPr lang="en-US" sz="1100" dirty="0" smtClean="0">
                <a:solidFill>
                  <a:srgbClr val="171717"/>
                </a:solidFill>
                <a:latin typeface="Calibri" panose="020F0502020204030204" pitchFamily="34" charset="0"/>
              </a:rPr>
              <a:t> </a:t>
            </a:r>
            <a:r>
              <a:rPr lang="ja-JP" altLang="en-US" sz="1100" dirty="0" smtClean="0">
                <a:solidFill>
                  <a:srgbClr val="171717"/>
                </a:solidFill>
                <a:latin typeface="Calibri" panose="020F0502020204030204" pitchFamily="34" charset="0"/>
              </a:rPr>
              <a:t>データベース</a:t>
            </a:r>
            <a:r>
              <a:rPr lang="en-US" sz="1100" dirty="0" smtClean="0">
                <a:solidFill>
                  <a:srgbClr val="171717"/>
                </a:solidFill>
                <a:latin typeface="Calibri" panose="020F0502020204030204" pitchFamily="34" charset="0"/>
              </a:rPr>
              <a:t>; </a:t>
            </a:r>
            <a:r>
              <a:rPr lang="en-US" altLang="ja-JP" sz="1100" dirty="0" smtClean="0">
                <a:solidFill>
                  <a:srgbClr val="171717"/>
                </a:solidFill>
                <a:latin typeface="Calibri" panose="020F0502020204030204" pitchFamily="34" charset="0"/>
              </a:rPr>
              <a:t>OECD</a:t>
            </a:r>
            <a:r>
              <a:rPr lang="ja-JP" altLang="en-US" sz="1100" dirty="0" smtClean="0">
                <a:solidFill>
                  <a:srgbClr val="171717"/>
                </a:solidFill>
                <a:latin typeface="Calibri" panose="020F0502020204030204" pitchFamily="34" charset="0"/>
              </a:rPr>
              <a:t>の計算による。</a:t>
            </a:r>
            <a:endParaRPr lang="en-GB" sz="1100" dirty="0">
              <a:solidFill>
                <a:srgbClr val="171717"/>
              </a:solidFill>
              <a:latin typeface="Calibri" panose="020F0502020204030204" pitchFamily="34" charset="0"/>
            </a:endParaRPr>
          </a:p>
        </p:txBody>
      </p:sp>
      <p:sp>
        <p:nvSpPr>
          <p:cNvPr id="11" name="Rectangle 10"/>
          <p:cNvSpPr/>
          <p:nvPr/>
        </p:nvSpPr>
        <p:spPr>
          <a:xfrm>
            <a:off x="638751" y="457533"/>
            <a:ext cx="8640960" cy="523220"/>
          </a:xfrm>
          <a:prstGeom prst="rect">
            <a:avLst/>
          </a:prstGeom>
        </p:spPr>
        <p:txBody>
          <a:bodyPr wrap="square">
            <a:spAutoFit/>
          </a:bodyPr>
          <a:lstStyle/>
          <a:p>
            <a:pPr algn="ctr">
              <a:defRPr/>
            </a:pPr>
            <a:r>
              <a:rPr lang="ja-JP" altLang="en-US" sz="2800" b="1" dirty="0" smtClean="0">
                <a:solidFill>
                  <a:schemeClr val="tx2"/>
                </a:solidFill>
                <a:latin typeface="+mj-lt"/>
              </a:rPr>
              <a:t>貿易の特化、パターンはシフトしている</a:t>
            </a:r>
            <a:endParaRPr lang="en-GB" sz="2800" b="1" dirty="0" smtClean="0">
              <a:solidFill>
                <a:schemeClr val="tx2"/>
              </a:solidFill>
              <a:latin typeface="+mj-lt"/>
            </a:endParaRPr>
          </a:p>
        </p:txBody>
      </p:sp>
      <p:sp>
        <p:nvSpPr>
          <p:cNvPr id="15" name="TextBox 14"/>
          <p:cNvSpPr txBox="1"/>
          <p:nvPr/>
        </p:nvSpPr>
        <p:spPr>
          <a:xfrm>
            <a:off x="4427984" y="1307126"/>
            <a:ext cx="4836199" cy="892552"/>
          </a:xfrm>
          <a:prstGeom prst="rect">
            <a:avLst/>
          </a:prstGeom>
          <a:noFill/>
        </p:spPr>
        <p:txBody>
          <a:bodyPr wrap="square" rtlCol="0">
            <a:spAutoFit/>
          </a:bodyPr>
          <a:lstStyle/>
          <a:p>
            <a:pPr lvl="0" algn="ctr"/>
            <a:r>
              <a:rPr lang="ja-JP" altLang="en-US" sz="2000" b="1" dirty="0" smtClean="0">
                <a:solidFill>
                  <a:schemeClr val="bg2">
                    <a:lumMod val="10000"/>
                  </a:schemeClr>
                </a:solidFill>
                <a:latin typeface="Calibri" pitchFamily="34" charset="0"/>
              </a:rPr>
              <a:t>種類別貿易額</a:t>
            </a:r>
            <a:endParaRPr lang="en-US" sz="2000" b="1" dirty="0" smtClean="0">
              <a:solidFill>
                <a:schemeClr val="bg2">
                  <a:lumMod val="10000"/>
                </a:schemeClr>
              </a:solidFill>
              <a:latin typeface="Calibri" pitchFamily="34" charset="0"/>
            </a:endParaRPr>
          </a:p>
          <a:p>
            <a:pPr lvl="0" algn="ctr"/>
            <a:r>
              <a:rPr lang="ja-JP" altLang="en-US" sz="1200" i="1" dirty="0" smtClean="0">
                <a:solidFill>
                  <a:srgbClr val="E6E6E6">
                    <a:lumMod val="10000"/>
                  </a:srgbClr>
                </a:solidFill>
                <a:latin typeface="Calibri" pitchFamily="34" charset="0"/>
              </a:rPr>
              <a:t>輸出額</a:t>
            </a:r>
            <a:endParaRPr lang="en-US" sz="1200" i="1" dirty="0">
              <a:solidFill>
                <a:srgbClr val="E6E6E6">
                  <a:lumMod val="10000"/>
                </a:srgbClr>
              </a:solidFill>
              <a:latin typeface="Calibri" pitchFamily="34" charset="0"/>
            </a:endParaRPr>
          </a:p>
          <a:p>
            <a:pPr lvl="0" algn="ctr"/>
            <a:endParaRPr lang="en-US" sz="2000" b="1" dirty="0" smtClean="0">
              <a:solidFill>
                <a:schemeClr val="bg2">
                  <a:lumMod val="10000"/>
                </a:schemeClr>
              </a:solidFill>
              <a:latin typeface="Calibri" pitchFamily="34" charset="0"/>
            </a:endParaRPr>
          </a:p>
        </p:txBody>
      </p:sp>
      <p:sp>
        <p:nvSpPr>
          <p:cNvPr id="8" name="TextBox 7"/>
          <p:cNvSpPr txBox="1"/>
          <p:nvPr/>
        </p:nvSpPr>
        <p:spPr>
          <a:xfrm>
            <a:off x="-252536" y="1268760"/>
            <a:ext cx="5063780" cy="584775"/>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世界の財</a:t>
            </a:r>
            <a:r>
              <a:rPr lang="ja-JP" altLang="en-US" sz="2000" b="1" dirty="0" smtClean="0">
                <a:solidFill>
                  <a:schemeClr val="bg2">
                    <a:lumMod val="10000"/>
                  </a:schemeClr>
                </a:solidFill>
                <a:latin typeface="Calibri" pitchFamily="34" charset="0"/>
              </a:rPr>
              <a:t>貿易</a:t>
            </a:r>
            <a:endParaRPr lang="en-US" sz="2000" b="1" dirty="0">
              <a:solidFill>
                <a:schemeClr val="bg2">
                  <a:lumMod val="10000"/>
                </a:schemeClr>
              </a:solidFill>
              <a:latin typeface="Calibri" pitchFamily="34" charset="0"/>
            </a:endParaRPr>
          </a:p>
          <a:p>
            <a:pPr lvl="0" algn="ctr"/>
            <a:r>
              <a:rPr lang="ja-JP" altLang="en-US" sz="1200" i="1" dirty="0" smtClean="0">
                <a:solidFill>
                  <a:schemeClr val="bg2">
                    <a:lumMod val="10000"/>
                  </a:schemeClr>
                </a:solidFill>
                <a:latin typeface="Calibri" pitchFamily="34" charset="0"/>
              </a:rPr>
              <a:t>世界の財輸出に占めるシェア（数量ベース）、％</a:t>
            </a:r>
            <a:endParaRPr lang="en-US" sz="1200" i="1" dirty="0">
              <a:solidFill>
                <a:schemeClr val="bg2">
                  <a:lumMod val="10000"/>
                </a:schemeClr>
              </a:solidFill>
              <a:latin typeface="Calibr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170577154"/>
              </p:ext>
            </p:extLst>
          </p:nvPr>
        </p:nvGraphicFramePr>
        <p:xfrm>
          <a:off x="-252536" y="1711067"/>
          <a:ext cx="5743576" cy="4638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950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ain.oecd.org\sdataECO\Units\FRONTOFFICE\Economic Outlooks\EO101\Data and charts\PPT_Figs_E\E_Handout_Fig_Job_polarisation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86" y="1500230"/>
            <a:ext cx="7920880" cy="48090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14</a:t>
            </a:fld>
            <a:endParaRPr lang="en-GB" dirty="0"/>
          </a:p>
        </p:txBody>
      </p:sp>
      <p:sp>
        <p:nvSpPr>
          <p:cNvPr id="4" name="Title 3"/>
          <p:cNvSpPr>
            <a:spLocks noGrp="1"/>
          </p:cNvSpPr>
          <p:nvPr>
            <p:ph type="title"/>
          </p:nvPr>
        </p:nvSpPr>
        <p:spPr>
          <a:xfrm>
            <a:off x="900416" y="174352"/>
            <a:ext cx="7416000" cy="1022400"/>
          </a:xfrm>
        </p:spPr>
        <p:txBody>
          <a:bodyPr/>
          <a:lstStyle/>
          <a:p>
            <a:pPr algn="ctr">
              <a:defRPr/>
            </a:pPr>
            <a:r>
              <a:rPr lang="ja-JP" altLang="en-US" sz="2800" b="1" dirty="0" smtClean="0">
                <a:solidFill>
                  <a:schemeClr val="tx2"/>
                </a:solidFill>
              </a:rPr>
              <a:t>職の喪失は、</a:t>
            </a:r>
            <a:r>
              <a:rPr lang="en-US" altLang="ja-JP" sz="2800" b="1" dirty="0" smtClean="0">
                <a:solidFill>
                  <a:schemeClr val="tx2"/>
                </a:solidFill>
              </a:rPr>
              <a:t/>
            </a:r>
            <a:br>
              <a:rPr lang="en-US" altLang="ja-JP" sz="2800" b="1" dirty="0" smtClean="0">
                <a:solidFill>
                  <a:schemeClr val="tx2"/>
                </a:solidFill>
              </a:rPr>
            </a:br>
            <a:r>
              <a:rPr lang="ja-JP" altLang="en-US" sz="2800" b="1" dirty="0" smtClean="0">
                <a:solidFill>
                  <a:schemeClr val="tx2"/>
                </a:solidFill>
              </a:rPr>
              <a:t>中位の技能レベルをもつ人に集中している</a:t>
            </a:r>
            <a:endParaRPr lang="en-GB" sz="2800" b="1" dirty="0">
              <a:solidFill>
                <a:schemeClr val="tx2"/>
              </a:solidFill>
            </a:endParaRPr>
          </a:p>
        </p:txBody>
      </p:sp>
      <p:sp>
        <p:nvSpPr>
          <p:cNvPr id="9" name="TextBox 8"/>
          <p:cNvSpPr txBox="1"/>
          <p:nvPr/>
        </p:nvSpPr>
        <p:spPr>
          <a:xfrm>
            <a:off x="323528" y="6239053"/>
            <a:ext cx="8208912" cy="646331"/>
          </a:xfrm>
          <a:prstGeom prst="rect">
            <a:avLst/>
          </a:prstGeom>
          <a:noFill/>
        </p:spPr>
        <p:txBody>
          <a:bodyPr wrap="square" rtlCol="0">
            <a:spAutoFit/>
          </a:bodyPr>
          <a:lstStyle/>
          <a:p>
            <a:r>
              <a:rPr lang="ja-JP" altLang="en-US" sz="1200" dirty="0" smtClean="0">
                <a:solidFill>
                  <a:srgbClr val="171717"/>
                </a:solidFill>
                <a:latin typeface="Calibri" panose="020F0502020204030204" pitchFamily="34" charset="0"/>
              </a:rPr>
              <a:t>注</a:t>
            </a:r>
            <a:r>
              <a:rPr lang="en-GB" sz="1200" dirty="0" smtClean="0">
                <a:solidFill>
                  <a:srgbClr val="171717"/>
                </a:solidFill>
                <a:latin typeface="Calibri" panose="020F0502020204030204" pitchFamily="34" charset="0"/>
              </a:rPr>
              <a:t>: OECD</a:t>
            </a:r>
            <a:r>
              <a:rPr lang="ja-JP" altLang="en-US" sz="1200" dirty="0" smtClean="0">
                <a:solidFill>
                  <a:srgbClr val="171717"/>
                </a:solidFill>
                <a:latin typeface="Calibri" panose="020F0502020204030204" pitchFamily="34" charset="0"/>
              </a:rPr>
              <a:t>は、</a:t>
            </a:r>
            <a:r>
              <a:rPr lang="en-US" altLang="ja-JP" sz="1200" dirty="0" smtClean="0">
                <a:solidFill>
                  <a:srgbClr val="171717"/>
                </a:solidFill>
                <a:latin typeface="Calibri" panose="020F0502020204030204" pitchFamily="34" charset="0"/>
              </a:rPr>
              <a:t>24</a:t>
            </a:r>
            <a:r>
              <a:rPr lang="ja-JP" altLang="en-US" sz="1200" dirty="0" smtClean="0">
                <a:solidFill>
                  <a:srgbClr val="171717"/>
                </a:solidFill>
                <a:latin typeface="Calibri" panose="020F0502020204030204" pitchFamily="34" charset="0"/>
              </a:rPr>
              <a:t>カ国の</a:t>
            </a:r>
            <a:r>
              <a:rPr lang="ja-JP" altLang="en-US" sz="1200" dirty="0">
                <a:solidFill>
                  <a:srgbClr val="171717"/>
                </a:solidFill>
                <a:latin typeface="Calibri" panose="020F0502020204030204" pitchFamily="34" charset="0"/>
              </a:rPr>
              <a:t>単純</a:t>
            </a:r>
            <a:r>
              <a:rPr lang="ja-JP" altLang="en-US" sz="1200" dirty="0" smtClean="0">
                <a:solidFill>
                  <a:srgbClr val="171717"/>
                </a:solidFill>
                <a:latin typeface="Calibri" panose="020F0502020204030204" pitchFamily="34" charset="0"/>
              </a:rPr>
              <a:t>平均。日本は</a:t>
            </a:r>
            <a:r>
              <a:rPr lang="en-GB" sz="1200" dirty="0" smtClean="0">
                <a:solidFill>
                  <a:srgbClr val="171717"/>
                </a:solidFill>
                <a:latin typeface="Calibri" panose="020F0502020204030204" pitchFamily="34" charset="0"/>
              </a:rPr>
              <a:t>1995-2010</a:t>
            </a:r>
            <a:r>
              <a:rPr lang="ja-JP" altLang="en-US" sz="1200" dirty="0" smtClean="0">
                <a:solidFill>
                  <a:srgbClr val="171717"/>
                </a:solidFill>
                <a:latin typeface="Calibri" panose="020F0502020204030204" pitchFamily="34" charset="0"/>
              </a:rPr>
              <a:t>年。</a:t>
            </a:r>
            <a:endParaRPr lang="en-GB" sz="1200" dirty="0" smtClean="0">
              <a:solidFill>
                <a:srgbClr val="171717"/>
              </a:solidFill>
              <a:latin typeface="Calibri" panose="020F0502020204030204" pitchFamily="34" charset="0"/>
            </a:endParaRPr>
          </a:p>
          <a:p>
            <a:r>
              <a:rPr lang="ja-JP" altLang="en-US" sz="1200" dirty="0" smtClean="0">
                <a:solidFill>
                  <a:srgbClr val="171717"/>
                </a:solidFill>
                <a:latin typeface="Calibri" panose="020F0502020204030204" pitchFamily="34" charset="0"/>
              </a:rPr>
              <a:t>出典</a:t>
            </a:r>
            <a:r>
              <a:rPr lang="en-GB" sz="1200" dirty="0" smtClean="0">
                <a:solidFill>
                  <a:srgbClr val="171717"/>
                </a:solidFill>
                <a:latin typeface="Calibri" panose="020F0502020204030204" pitchFamily="34" charset="0"/>
              </a:rPr>
              <a:t>:</a:t>
            </a:r>
            <a:r>
              <a:rPr lang="en-US" sz="1200" dirty="0" smtClean="0">
                <a:solidFill>
                  <a:srgbClr val="171717"/>
                </a:solidFill>
                <a:latin typeface="Calibri" panose="020F0502020204030204" pitchFamily="34" charset="0"/>
              </a:rPr>
              <a:t> OECD Employment Outlook 2017; </a:t>
            </a:r>
            <a:r>
              <a:rPr lang="ja-JP" altLang="en-US" sz="1200" dirty="0" smtClean="0">
                <a:solidFill>
                  <a:srgbClr val="171717"/>
                </a:solidFill>
                <a:latin typeface="Calibri" panose="020F0502020204030204" pitchFamily="34" charset="0"/>
              </a:rPr>
              <a:t>欧州連合</a:t>
            </a:r>
            <a:r>
              <a:rPr lang="ja-JP" altLang="en-US" sz="1200" dirty="0">
                <a:solidFill>
                  <a:srgbClr val="171717"/>
                </a:solidFill>
                <a:latin typeface="Calibri" panose="020F0502020204030204" pitchFamily="34" charset="0"/>
              </a:rPr>
              <a:t>の</a:t>
            </a:r>
            <a:r>
              <a:rPr lang="ja-JP" altLang="en-US" sz="1200" dirty="0" smtClean="0">
                <a:solidFill>
                  <a:srgbClr val="171717"/>
                </a:solidFill>
                <a:latin typeface="Calibri" panose="020F0502020204030204" pitchFamily="34" charset="0"/>
              </a:rPr>
              <a:t>労働力調査、カナダ・日本・米国の労働力調査</a:t>
            </a:r>
            <a:r>
              <a:rPr lang="en-US" altLang="ja-JP" sz="1200" dirty="0">
                <a:solidFill>
                  <a:srgbClr val="171717"/>
                </a:solidFill>
                <a:latin typeface="Calibri" panose="020F0502020204030204" pitchFamily="34" charset="0"/>
              </a:rPr>
              <a:t>; OECD</a:t>
            </a:r>
            <a:r>
              <a:rPr lang="ja-JP" altLang="en-US" sz="1200" dirty="0">
                <a:solidFill>
                  <a:srgbClr val="171717"/>
                </a:solidFill>
                <a:latin typeface="Calibri" panose="020F0502020204030204" pitchFamily="34" charset="0"/>
              </a:rPr>
              <a:t>の計算による。</a:t>
            </a:r>
            <a:endParaRPr lang="en-GB" sz="1200" dirty="0">
              <a:solidFill>
                <a:srgbClr val="171717"/>
              </a:solidFill>
              <a:latin typeface="Calibri" panose="020F0502020204030204" pitchFamily="34" charset="0"/>
            </a:endParaRPr>
          </a:p>
          <a:p>
            <a:r>
              <a:rPr lang="en-US" altLang="ja-JP" sz="1200" dirty="0" smtClean="0">
                <a:solidFill>
                  <a:srgbClr val="171717"/>
                </a:solidFill>
                <a:latin typeface="Calibri" panose="020F0502020204030204" pitchFamily="34" charset="0"/>
              </a:rPr>
              <a:t> </a:t>
            </a:r>
            <a:endParaRPr lang="en-GB" sz="1200" dirty="0">
              <a:solidFill>
                <a:srgbClr val="171717"/>
              </a:solidFill>
              <a:latin typeface="Calibri" panose="020F0502020204030204" pitchFamily="34" charset="0"/>
            </a:endParaRPr>
          </a:p>
        </p:txBody>
      </p:sp>
      <p:sp>
        <p:nvSpPr>
          <p:cNvPr id="10" name="TextBox 9"/>
          <p:cNvSpPr txBox="1"/>
          <p:nvPr/>
        </p:nvSpPr>
        <p:spPr>
          <a:xfrm>
            <a:off x="1115616" y="1298060"/>
            <a:ext cx="6696744" cy="584775"/>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国別</a:t>
            </a:r>
            <a:r>
              <a:rPr lang="ja-JP" altLang="en-US" sz="2000" b="1" dirty="0" smtClean="0">
                <a:solidFill>
                  <a:schemeClr val="bg2">
                    <a:lumMod val="10000"/>
                  </a:schemeClr>
                </a:solidFill>
                <a:latin typeface="Calibri" pitchFamily="34" charset="0"/>
              </a:rPr>
              <a:t>の職の格差の広がり状況</a:t>
            </a:r>
            <a:endParaRPr lang="en-US" sz="2000" b="1" dirty="0" smtClean="0">
              <a:solidFill>
                <a:schemeClr val="bg2">
                  <a:lumMod val="10000"/>
                </a:schemeClr>
              </a:solidFill>
              <a:latin typeface="Calibri" pitchFamily="34" charset="0"/>
            </a:endParaRPr>
          </a:p>
          <a:p>
            <a:pPr lvl="0" algn="ctr"/>
            <a:r>
              <a:rPr lang="ja-JP" altLang="en-US" sz="1200" i="1" dirty="0">
                <a:solidFill>
                  <a:srgbClr val="000000"/>
                </a:solidFill>
                <a:latin typeface="Calibri" panose="020F0502020204030204" pitchFamily="34" charset="0"/>
              </a:rPr>
              <a:t>技能レベルごと</a:t>
            </a:r>
            <a:r>
              <a:rPr lang="ja-JP" altLang="en-US" sz="1200" i="1" dirty="0" smtClean="0">
                <a:solidFill>
                  <a:srgbClr val="000000"/>
                </a:solidFill>
                <a:latin typeface="Calibri" panose="020F0502020204030204" pitchFamily="34" charset="0"/>
              </a:rPr>
              <a:t>の雇用の変化、全雇用者に占めるシェア、</a:t>
            </a:r>
            <a:r>
              <a:rPr lang="en-US" sz="1200" i="1" dirty="0" smtClean="0">
                <a:solidFill>
                  <a:srgbClr val="000000"/>
                </a:solidFill>
                <a:latin typeface="Calibri" panose="020F0502020204030204" pitchFamily="34" charset="0"/>
              </a:rPr>
              <a:t>1995-2015</a:t>
            </a:r>
            <a:r>
              <a:rPr lang="ja-JP" altLang="en-US" sz="1200" i="1" dirty="0" smtClean="0">
                <a:solidFill>
                  <a:srgbClr val="000000"/>
                </a:solidFill>
                <a:latin typeface="Calibri" panose="020F0502020204030204" pitchFamily="34" charset="0"/>
              </a:rPr>
              <a:t>年</a:t>
            </a:r>
            <a:r>
              <a:rPr lang="en-US" sz="1200" i="1" dirty="0" smtClean="0">
                <a:solidFill>
                  <a:srgbClr val="000000"/>
                </a:solidFill>
                <a:latin typeface="Calibri" panose="020F0502020204030204" pitchFamily="34" charset="0"/>
              </a:rPr>
              <a:t> </a:t>
            </a:r>
            <a:endParaRPr lang="en-US" sz="1200" i="1" dirty="0">
              <a:solidFill>
                <a:schemeClr val="bg2">
                  <a:lumMod val="10000"/>
                </a:schemeClr>
              </a:solidFill>
              <a:latin typeface="Calibri" pitchFamily="34" charset="0"/>
            </a:endParaRPr>
          </a:p>
        </p:txBody>
      </p:sp>
      <p:sp>
        <p:nvSpPr>
          <p:cNvPr id="11" name="Rectangle 10"/>
          <p:cNvSpPr/>
          <p:nvPr/>
        </p:nvSpPr>
        <p:spPr>
          <a:xfrm rot="10800000">
            <a:off x="4983498" y="2707235"/>
            <a:ext cx="853824" cy="3334601"/>
          </a:xfrm>
          <a:prstGeom prst="rect">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488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ain.oecd.org\sdataECO\Units\FRONTOFFICE\Economic Outlooks\EO101\Data and charts\PPT_Figs_E\E_Handout_Fig_Export_complexity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10" y="1587614"/>
            <a:ext cx="8055276" cy="47991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15</a:t>
            </a:fld>
            <a:endParaRPr lang="en-GB" dirty="0"/>
          </a:p>
        </p:txBody>
      </p:sp>
      <p:sp>
        <p:nvSpPr>
          <p:cNvPr id="7" name="Rectangle 6"/>
          <p:cNvSpPr/>
          <p:nvPr/>
        </p:nvSpPr>
        <p:spPr>
          <a:xfrm>
            <a:off x="639390" y="242718"/>
            <a:ext cx="8640960" cy="892552"/>
          </a:xfrm>
          <a:prstGeom prst="rect">
            <a:avLst/>
          </a:prstGeom>
        </p:spPr>
        <p:txBody>
          <a:bodyPr wrap="square">
            <a:spAutoFit/>
          </a:bodyPr>
          <a:lstStyle/>
          <a:p>
            <a:pPr algn="ctr">
              <a:defRPr/>
            </a:pPr>
            <a:r>
              <a:rPr lang="ja-JP" altLang="en-US" sz="2600" b="1" dirty="0" smtClean="0">
                <a:solidFill>
                  <a:schemeClr val="tx2"/>
                </a:solidFill>
                <a:latin typeface="+mj-lt"/>
              </a:rPr>
              <a:t>先進国はバリューチェーンの上方に移っているが、</a:t>
            </a:r>
            <a:endParaRPr lang="en-US" altLang="ja-JP" sz="2600" b="1" dirty="0" smtClean="0">
              <a:solidFill>
                <a:schemeClr val="tx2"/>
              </a:solidFill>
              <a:latin typeface="+mj-lt"/>
            </a:endParaRPr>
          </a:p>
          <a:p>
            <a:pPr algn="ctr">
              <a:defRPr/>
            </a:pPr>
            <a:r>
              <a:rPr lang="ja-JP" altLang="en-US" sz="2600" b="1" dirty="0" smtClean="0">
                <a:solidFill>
                  <a:schemeClr val="tx2"/>
                </a:solidFill>
                <a:latin typeface="+mj-lt"/>
              </a:rPr>
              <a:t>新興国も上方に移っている。</a:t>
            </a:r>
            <a:endParaRPr lang="en-GB" sz="2600" b="1" dirty="0">
              <a:solidFill>
                <a:schemeClr val="tx2"/>
              </a:solidFill>
              <a:latin typeface="+mj-lt"/>
            </a:endParaRPr>
          </a:p>
        </p:txBody>
      </p:sp>
      <p:sp>
        <p:nvSpPr>
          <p:cNvPr id="9" name="TextBox 8"/>
          <p:cNvSpPr txBox="1"/>
          <p:nvPr/>
        </p:nvSpPr>
        <p:spPr>
          <a:xfrm>
            <a:off x="1619672" y="1268760"/>
            <a:ext cx="5904656" cy="400110"/>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複雑性別</a:t>
            </a:r>
            <a:r>
              <a:rPr lang="ja-JP" altLang="en-US" sz="2000" b="1" dirty="0" smtClean="0">
                <a:solidFill>
                  <a:schemeClr val="bg2">
                    <a:lumMod val="10000"/>
                  </a:schemeClr>
                </a:solidFill>
                <a:latin typeface="Calibri" pitchFamily="34" charset="0"/>
              </a:rPr>
              <a:t>輸出財の割合</a:t>
            </a:r>
            <a:endParaRPr lang="en-US" sz="2000" b="1" dirty="0" smtClean="0">
              <a:solidFill>
                <a:schemeClr val="bg2">
                  <a:lumMod val="10000"/>
                </a:schemeClr>
              </a:solidFill>
              <a:latin typeface="Calibri" pitchFamily="34" charset="0"/>
            </a:endParaRPr>
          </a:p>
        </p:txBody>
      </p:sp>
      <p:sp>
        <p:nvSpPr>
          <p:cNvPr id="11" name="TextBox 10"/>
          <p:cNvSpPr txBox="1"/>
          <p:nvPr/>
        </p:nvSpPr>
        <p:spPr>
          <a:xfrm>
            <a:off x="107504" y="6167045"/>
            <a:ext cx="8444006" cy="646331"/>
          </a:xfrm>
          <a:prstGeom prst="rect">
            <a:avLst/>
          </a:prstGeom>
          <a:noFill/>
        </p:spPr>
        <p:txBody>
          <a:bodyPr wrap="square" rtlCol="0">
            <a:spAutoFit/>
          </a:bodyPr>
          <a:lstStyle/>
          <a:p>
            <a:r>
              <a:rPr lang="ja-JP" altLang="en-US" sz="900" dirty="0" smtClean="0">
                <a:solidFill>
                  <a:srgbClr val="171717"/>
                </a:solidFill>
                <a:latin typeface="Calibri" panose="020F0502020204030204" pitchFamily="34" charset="0"/>
              </a:rPr>
              <a:t>注</a:t>
            </a:r>
            <a:r>
              <a:rPr lang="en-GB" sz="900" dirty="0" smtClean="0">
                <a:solidFill>
                  <a:srgbClr val="171717"/>
                </a:solidFill>
                <a:latin typeface="Calibri" panose="020F0502020204030204" pitchFamily="34" charset="0"/>
              </a:rPr>
              <a:t>: </a:t>
            </a:r>
            <a:r>
              <a:rPr lang="ja-JP" altLang="en-US" sz="900" dirty="0" smtClean="0">
                <a:solidFill>
                  <a:srgbClr val="171717"/>
                </a:solidFill>
                <a:latin typeface="Calibri" panose="020F0502020204030204" pitchFamily="34" charset="0"/>
              </a:rPr>
              <a:t>金額ベース。最も複雑でない（</a:t>
            </a:r>
            <a:r>
              <a:rPr lang="en-GB" sz="900" dirty="0" smtClean="0">
                <a:solidFill>
                  <a:srgbClr val="171717"/>
                </a:solidFill>
                <a:latin typeface="Calibri" panose="020F0502020204030204" pitchFamily="34" charset="0"/>
              </a:rPr>
              <a:t>Least complex </a:t>
            </a:r>
            <a:r>
              <a:rPr lang="ja-JP" altLang="en-US" sz="900" dirty="0" smtClean="0">
                <a:solidFill>
                  <a:srgbClr val="171717"/>
                </a:solidFill>
                <a:latin typeface="Calibri" panose="020F0502020204030204" pitchFamily="34" charset="0"/>
              </a:rPr>
              <a:t>）は、主要な一次産品を除き、複雑さでみたときに第１四分位にある製品（例えば、クレヨン）、最も複雑（</a:t>
            </a:r>
            <a:r>
              <a:rPr lang="en-GB" sz="900" dirty="0" smtClean="0">
                <a:solidFill>
                  <a:srgbClr val="171717"/>
                </a:solidFill>
                <a:latin typeface="Calibri" panose="020F0502020204030204" pitchFamily="34" charset="0"/>
              </a:rPr>
              <a:t>most complex</a:t>
            </a:r>
            <a:r>
              <a:rPr lang="ja-JP" altLang="en-US" sz="900" dirty="0">
                <a:solidFill>
                  <a:srgbClr val="171717"/>
                </a:solidFill>
                <a:latin typeface="Calibri" panose="020F0502020204030204" pitchFamily="34" charset="0"/>
              </a:rPr>
              <a:t>）は</a:t>
            </a:r>
            <a:r>
              <a:rPr lang="ja-JP" altLang="en-US" sz="900" dirty="0" smtClean="0">
                <a:solidFill>
                  <a:srgbClr val="171717"/>
                </a:solidFill>
                <a:latin typeface="Calibri" panose="020F0502020204030204" pitchFamily="34" charset="0"/>
              </a:rPr>
              <a:t>第</a:t>
            </a:r>
            <a:r>
              <a:rPr lang="ja-JP" altLang="en-US" sz="900" dirty="0">
                <a:solidFill>
                  <a:srgbClr val="171717"/>
                </a:solidFill>
                <a:latin typeface="Calibri" panose="020F0502020204030204" pitchFamily="34" charset="0"/>
              </a:rPr>
              <a:t>４</a:t>
            </a:r>
            <a:r>
              <a:rPr lang="ja-JP" altLang="en-US" sz="900" dirty="0" smtClean="0">
                <a:solidFill>
                  <a:srgbClr val="171717"/>
                </a:solidFill>
                <a:latin typeface="Calibri" panose="020F0502020204030204" pitchFamily="34" charset="0"/>
              </a:rPr>
              <a:t>四分</a:t>
            </a:r>
            <a:r>
              <a:rPr lang="ja-JP" altLang="en-US" sz="900" dirty="0">
                <a:solidFill>
                  <a:srgbClr val="171717"/>
                </a:solidFill>
                <a:latin typeface="Calibri" panose="020F0502020204030204" pitchFamily="34" charset="0"/>
              </a:rPr>
              <a:t>位にある製品（例えば</a:t>
            </a:r>
            <a:r>
              <a:rPr lang="ja-JP" altLang="en-US" sz="900" dirty="0" smtClean="0">
                <a:solidFill>
                  <a:srgbClr val="171717"/>
                </a:solidFill>
                <a:latin typeface="Calibri" panose="020F0502020204030204" pitchFamily="34" charset="0"/>
              </a:rPr>
              <a:t>、医療用機器）。ダイナミック・アジア経済は、マレーシア、フィリピン、シンガポール、タイ、ベトナム、台湾、香港を含む。欧州は、チェコ、フランス、ドイツ、アイルランド、イタリア、ポーランド、ポルトガル、イギリスの単純平均。</a:t>
            </a:r>
            <a:endParaRPr lang="en-GB" sz="900" dirty="0" smtClean="0">
              <a:solidFill>
                <a:srgbClr val="171717"/>
              </a:solidFill>
              <a:latin typeface="Calibri" panose="020F0502020204030204" pitchFamily="34" charset="0"/>
            </a:endParaRPr>
          </a:p>
          <a:p>
            <a:r>
              <a:rPr lang="ja-JP" altLang="en-US" sz="900" dirty="0" smtClean="0">
                <a:solidFill>
                  <a:srgbClr val="171717"/>
                </a:solidFill>
                <a:latin typeface="Calibri" panose="020F0502020204030204" pitchFamily="34" charset="0"/>
              </a:rPr>
              <a:t>出典</a:t>
            </a:r>
            <a:r>
              <a:rPr lang="en-GB" sz="900" dirty="0" smtClean="0">
                <a:solidFill>
                  <a:srgbClr val="171717"/>
                </a:solidFill>
                <a:latin typeface="Calibri" panose="020F0502020204030204" pitchFamily="34" charset="0"/>
              </a:rPr>
              <a:t>:</a:t>
            </a:r>
            <a:r>
              <a:rPr lang="en-US" sz="900" i="1" dirty="0" smtClean="0">
                <a:solidFill>
                  <a:srgbClr val="171717"/>
                </a:solidFill>
                <a:latin typeface="Calibri" panose="020F0502020204030204" pitchFamily="34" charset="0"/>
              </a:rPr>
              <a:t> </a:t>
            </a:r>
            <a:r>
              <a:rPr lang="en-US" sz="900" dirty="0" smtClean="0">
                <a:solidFill>
                  <a:srgbClr val="171717"/>
                </a:solidFill>
                <a:latin typeface="Calibri" panose="020F0502020204030204" pitchFamily="34" charset="0"/>
              </a:rPr>
              <a:t>UN </a:t>
            </a:r>
            <a:r>
              <a:rPr lang="en-US" sz="900" dirty="0" err="1" smtClean="0">
                <a:solidFill>
                  <a:srgbClr val="171717"/>
                </a:solidFill>
                <a:latin typeface="Calibri" panose="020F0502020204030204" pitchFamily="34" charset="0"/>
              </a:rPr>
              <a:t>Comtrade</a:t>
            </a:r>
            <a:r>
              <a:rPr lang="en-US" sz="900" dirty="0" smtClean="0">
                <a:solidFill>
                  <a:srgbClr val="171717"/>
                </a:solidFill>
                <a:latin typeface="Calibri" panose="020F0502020204030204" pitchFamily="34" charset="0"/>
              </a:rPr>
              <a:t> </a:t>
            </a:r>
            <a:r>
              <a:rPr lang="ja-JP" altLang="en-US" sz="900" dirty="0" smtClean="0">
                <a:solidFill>
                  <a:srgbClr val="171717"/>
                </a:solidFill>
                <a:latin typeface="Calibri" panose="020F0502020204030204" pitchFamily="34" charset="0"/>
              </a:rPr>
              <a:t>データベース、</a:t>
            </a:r>
            <a:r>
              <a:rPr lang="en-US" altLang="ja-JP" sz="900" dirty="0" smtClean="0">
                <a:solidFill>
                  <a:srgbClr val="171717"/>
                </a:solidFill>
                <a:latin typeface="Calibri" panose="020F0502020204030204" pitchFamily="34" charset="0"/>
              </a:rPr>
              <a:t>OECD</a:t>
            </a:r>
            <a:r>
              <a:rPr lang="ja-JP" altLang="en-US" sz="900" dirty="0" smtClean="0">
                <a:solidFill>
                  <a:srgbClr val="171717"/>
                </a:solidFill>
                <a:latin typeface="Calibri" panose="020F0502020204030204" pitchFamily="34" charset="0"/>
              </a:rPr>
              <a:t>の計算による。</a:t>
            </a:r>
            <a:endParaRPr lang="en-GB" sz="900" dirty="0">
              <a:solidFill>
                <a:srgbClr val="171717"/>
              </a:solidFill>
              <a:latin typeface="Calibri" panose="020F0502020204030204" pitchFamily="34" charset="0"/>
            </a:endParaRPr>
          </a:p>
        </p:txBody>
      </p:sp>
      <p:cxnSp>
        <p:nvCxnSpPr>
          <p:cNvPr id="12" name="Straight Connector 11"/>
          <p:cNvCxnSpPr/>
          <p:nvPr/>
        </p:nvCxnSpPr>
        <p:spPr>
          <a:xfrm>
            <a:off x="3887766" y="2174042"/>
            <a:ext cx="0" cy="374450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4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in.oecd.org\sdataECO\Units\FRONTOFFICE\Economic Outlooks\EO101\Data and charts\PPT_Figs_E\E_Handout_Fig_Factors_Manuf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53" y="1589508"/>
            <a:ext cx="8552332" cy="46690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16</a:t>
            </a:fld>
            <a:endParaRPr lang="en-GB" dirty="0"/>
          </a:p>
        </p:txBody>
      </p:sp>
      <p:sp>
        <p:nvSpPr>
          <p:cNvPr id="4" name="Title 3"/>
          <p:cNvSpPr>
            <a:spLocks noGrp="1"/>
          </p:cNvSpPr>
          <p:nvPr>
            <p:ph type="title"/>
          </p:nvPr>
        </p:nvSpPr>
        <p:spPr>
          <a:xfrm>
            <a:off x="772213" y="188640"/>
            <a:ext cx="8352928" cy="1022400"/>
          </a:xfrm>
        </p:spPr>
        <p:txBody>
          <a:bodyPr/>
          <a:lstStyle/>
          <a:p>
            <a:pPr algn="ctr"/>
            <a:r>
              <a:rPr lang="ja-JP" altLang="en-US" sz="2800" b="1" dirty="0" smtClean="0">
                <a:solidFill>
                  <a:schemeClr val="tx2"/>
                </a:solidFill>
                <a:ea typeface="+mn-ea"/>
                <a:cs typeface="+mn-cs"/>
              </a:rPr>
              <a:t>製造業における職の喪失と</a:t>
            </a:r>
            <a:r>
              <a:rPr lang="en-US" altLang="ja-JP" sz="2800" b="1" dirty="0" smtClean="0">
                <a:solidFill>
                  <a:schemeClr val="tx2"/>
                </a:solidFill>
                <a:ea typeface="+mn-ea"/>
                <a:cs typeface="+mn-cs"/>
              </a:rPr>
              <a:t/>
            </a:r>
            <a:br>
              <a:rPr lang="en-US" altLang="ja-JP" sz="2800" b="1" dirty="0" smtClean="0">
                <a:solidFill>
                  <a:schemeClr val="tx2"/>
                </a:solidFill>
                <a:ea typeface="+mn-ea"/>
                <a:cs typeface="+mn-cs"/>
              </a:rPr>
            </a:br>
            <a:r>
              <a:rPr lang="ja-JP" altLang="en-US" sz="2800" b="1" dirty="0" smtClean="0">
                <a:solidFill>
                  <a:schemeClr val="tx2"/>
                </a:solidFill>
                <a:ea typeface="+mn-ea"/>
                <a:cs typeface="+mn-cs"/>
              </a:rPr>
              <a:t>技術、消費者の嗜好の変化、及び貿易の役割</a:t>
            </a:r>
            <a:endParaRPr lang="en-GB" sz="2800" b="1" dirty="0">
              <a:solidFill>
                <a:schemeClr val="tx2"/>
              </a:solidFill>
              <a:ea typeface="+mn-ea"/>
              <a:cs typeface="+mn-cs"/>
            </a:endParaRPr>
          </a:p>
        </p:txBody>
      </p:sp>
      <p:sp>
        <p:nvSpPr>
          <p:cNvPr id="6" name="TextBox 5"/>
          <p:cNvSpPr txBox="1"/>
          <p:nvPr/>
        </p:nvSpPr>
        <p:spPr>
          <a:xfrm>
            <a:off x="1149484" y="1289593"/>
            <a:ext cx="6696744" cy="584775"/>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製造業の職減少の説明</a:t>
            </a:r>
            <a:r>
              <a:rPr lang="ja-JP" altLang="en-US" sz="2000" b="1" dirty="0" smtClean="0">
                <a:solidFill>
                  <a:schemeClr val="bg2">
                    <a:lumMod val="10000"/>
                  </a:schemeClr>
                </a:solidFill>
                <a:latin typeface="Calibri" pitchFamily="34" charset="0"/>
              </a:rPr>
              <a:t>要因</a:t>
            </a:r>
            <a:endParaRPr lang="en-US" sz="2000" b="1" dirty="0" smtClean="0">
              <a:solidFill>
                <a:schemeClr val="bg2">
                  <a:lumMod val="10000"/>
                </a:schemeClr>
              </a:solidFill>
              <a:latin typeface="Calibri" pitchFamily="34" charset="0"/>
            </a:endParaRPr>
          </a:p>
          <a:p>
            <a:pPr lvl="0" algn="ctr"/>
            <a:r>
              <a:rPr lang="ja-JP" altLang="en-US" sz="1200" i="1" dirty="0" smtClean="0">
                <a:solidFill>
                  <a:srgbClr val="000000"/>
                </a:solidFill>
                <a:latin typeface="Calibri" panose="020F0502020204030204" pitchFamily="34" charset="0"/>
              </a:rPr>
              <a:t>年平均変化率、全雇用に占める割合、</a:t>
            </a:r>
            <a:r>
              <a:rPr lang="en-US" sz="1200" i="1" dirty="0" smtClean="0">
                <a:solidFill>
                  <a:srgbClr val="000000"/>
                </a:solidFill>
                <a:latin typeface="Calibri" panose="020F0502020204030204" pitchFamily="34" charset="0"/>
              </a:rPr>
              <a:t>1990-2008</a:t>
            </a:r>
            <a:r>
              <a:rPr lang="ja-JP" altLang="en-US" sz="1200" i="1" dirty="0" smtClean="0">
                <a:solidFill>
                  <a:srgbClr val="000000"/>
                </a:solidFill>
                <a:latin typeface="Calibri" panose="020F0502020204030204" pitchFamily="34" charset="0"/>
              </a:rPr>
              <a:t>年</a:t>
            </a:r>
            <a:r>
              <a:rPr lang="en-US" sz="1200" i="1" dirty="0" smtClean="0">
                <a:solidFill>
                  <a:srgbClr val="000000"/>
                </a:solidFill>
                <a:latin typeface="Calibri" panose="020F0502020204030204" pitchFamily="34" charset="0"/>
              </a:rPr>
              <a:t> </a:t>
            </a:r>
            <a:endParaRPr lang="en-US" sz="1200" i="1" dirty="0">
              <a:solidFill>
                <a:schemeClr val="bg2">
                  <a:lumMod val="10000"/>
                </a:schemeClr>
              </a:solidFill>
              <a:latin typeface="Calibri" pitchFamily="34" charset="0"/>
            </a:endParaRPr>
          </a:p>
        </p:txBody>
      </p:sp>
      <p:sp>
        <p:nvSpPr>
          <p:cNvPr id="9" name="TextBox 8"/>
          <p:cNvSpPr txBox="1"/>
          <p:nvPr/>
        </p:nvSpPr>
        <p:spPr>
          <a:xfrm>
            <a:off x="539552" y="6088558"/>
            <a:ext cx="7560840" cy="707886"/>
          </a:xfrm>
          <a:prstGeom prst="rect">
            <a:avLst/>
          </a:prstGeom>
          <a:noFill/>
        </p:spPr>
        <p:txBody>
          <a:bodyPr wrap="square" rtlCol="0">
            <a:spAutoFit/>
          </a:bodyPr>
          <a:lstStyle/>
          <a:p>
            <a:r>
              <a:rPr lang="en-GB" sz="1000" dirty="0" smtClean="0">
                <a:solidFill>
                  <a:srgbClr val="171717"/>
                </a:solidFill>
                <a:latin typeface="Calibri" panose="020F0502020204030204" pitchFamily="34" charset="0"/>
              </a:rPr>
              <a:t/>
            </a:r>
            <a:br>
              <a:rPr lang="en-GB" sz="1000" dirty="0" smtClean="0">
                <a:solidFill>
                  <a:srgbClr val="171717"/>
                </a:solidFill>
                <a:latin typeface="Calibri" panose="020F0502020204030204" pitchFamily="34" charset="0"/>
              </a:rPr>
            </a:br>
            <a:r>
              <a:rPr lang="ja-JP" altLang="en-US" sz="1000" dirty="0" smtClean="0">
                <a:solidFill>
                  <a:srgbClr val="171717"/>
                </a:solidFill>
                <a:latin typeface="Calibri" panose="020F0502020204030204" pitchFamily="34" charset="0"/>
              </a:rPr>
              <a:t>注</a:t>
            </a:r>
            <a:r>
              <a:rPr lang="en-GB" sz="1000" dirty="0" smtClean="0">
                <a:solidFill>
                  <a:srgbClr val="171717"/>
                </a:solidFill>
                <a:latin typeface="Calibri" panose="020F0502020204030204" pitchFamily="34" charset="0"/>
              </a:rPr>
              <a:t>: </a:t>
            </a:r>
            <a:r>
              <a:rPr lang="ja-JP" altLang="en-US" sz="1000" dirty="0" smtClean="0">
                <a:solidFill>
                  <a:srgbClr val="171717"/>
                </a:solidFill>
                <a:latin typeface="Calibri" panose="020F0502020204030204" pitchFamily="34" charset="0"/>
              </a:rPr>
              <a:t>要因分析は回帰分析による。それぞれの要因は当該期間の変化率となっている。技術、消費者の嗜好の変化</a:t>
            </a:r>
            <a:r>
              <a:rPr lang="en-US" altLang="ja-JP" sz="1000" dirty="0" smtClean="0">
                <a:solidFill>
                  <a:srgbClr val="171717"/>
                </a:solidFill>
                <a:latin typeface="Calibri" panose="020F0502020204030204" pitchFamily="34" charset="0"/>
              </a:rPr>
              <a:t>(</a:t>
            </a:r>
            <a:r>
              <a:rPr lang="en-US" sz="1000" dirty="0">
                <a:solidFill>
                  <a:srgbClr val="171717"/>
                </a:solidFill>
                <a:latin typeface="Calibri" panose="020F0502020204030204" pitchFamily="34" charset="0"/>
              </a:rPr>
              <a:t>Technology and consumer </a:t>
            </a:r>
            <a:r>
              <a:rPr lang="en-US" sz="1000" dirty="0" smtClean="0">
                <a:solidFill>
                  <a:srgbClr val="171717"/>
                </a:solidFill>
                <a:latin typeface="Calibri" panose="020F0502020204030204" pitchFamily="34" charset="0"/>
              </a:rPr>
              <a:t>preferences) </a:t>
            </a:r>
            <a:r>
              <a:rPr lang="ja-JP" altLang="en-US" sz="1000" dirty="0" smtClean="0">
                <a:solidFill>
                  <a:srgbClr val="171717"/>
                </a:solidFill>
                <a:latin typeface="Calibri" panose="020F0502020204030204" pitchFamily="34" charset="0"/>
              </a:rPr>
              <a:t>は、情報通信技術の変化、機械投資の変化、製造業の消費シェアの変化、時間の固定効果を含む。</a:t>
            </a:r>
            <a:endParaRPr lang="en-GB" sz="1000" dirty="0" smtClean="0">
              <a:solidFill>
                <a:srgbClr val="171717"/>
              </a:solidFill>
              <a:latin typeface="Calibri" panose="020F0502020204030204" pitchFamily="34" charset="0"/>
            </a:endParaRPr>
          </a:p>
          <a:p>
            <a:r>
              <a:rPr lang="ja-JP" altLang="en-US" sz="1000" dirty="0" smtClean="0">
                <a:solidFill>
                  <a:srgbClr val="171717"/>
                </a:solidFill>
                <a:latin typeface="Calibri" panose="020F0502020204030204" pitchFamily="34" charset="0"/>
              </a:rPr>
              <a:t>出典</a:t>
            </a:r>
            <a:r>
              <a:rPr lang="en-GB" sz="1000" dirty="0" smtClean="0">
                <a:solidFill>
                  <a:srgbClr val="171717"/>
                </a:solidFill>
                <a:latin typeface="Calibri" panose="020F0502020204030204" pitchFamily="34" charset="0"/>
              </a:rPr>
              <a:t>:</a:t>
            </a:r>
            <a:r>
              <a:rPr lang="en-US" sz="1000" dirty="0" smtClean="0">
                <a:solidFill>
                  <a:srgbClr val="171717"/>
                </a:solidFill>
                <a:latin typeface="Calibri" panose="020F0502020204030204" pitchFamily="34" charset="0"/>
              </a:rPr>
              <a:t> OECD Economic Outlook </a:t>
            </a:r>
            <a:r>
              <a:rPr lang="ja-JP" altLang="en-US" sz="1000" dirty="0" smtClean="0">
                <a:solidFill>
                  <a:srgbClr val="171717"/>
                </a:solidFill>
                <a:latin typeface="Calibri" panose="020F0502020204030204" pitchFamily="34" charset="0"/>
              </a:rPr>
              <a:t>データベース</a:t>
            </a:r>
            <a:r>
              <a:rPr lang="en-US" sz="1000" dirty="0" smtClean="0">
                <a:solidFill>
                  <a:srgbClr val="171717"/>
                </a:solidFill>
                <a:latin typeface="Calibri" panose="020F0502020204030204" pitchFamily="34" charset="0"/>
              </a:rPr>
              <a:t>; STAN </a:t>
            </a:r>
            <a:r>
              <a:rPr lang="ja-JP" altLang="en-US" sz="1000" dirty="0" smtClean="0">
                <a:solidFill>
                  <a:srgbClr val="171717"/>
                </a:solidFill>
                <a:latin typeface="Calibri" panose="020F0502020204030204" pitchFamily="34" charset="0"/>
              </a:rPr>
              <a:t>データベース、</a:t>
            </a:r>
            <a:r>
              <a:rPr lang="en-US" altLang="ja-JP" sz="1000" dirty="0" smtClean="0">
                <a:solidFill>
                  <a:srgbClr val="171717"/>
                </a:solidFill>
                <a:latin typeface="Calibri" panose="020F0502020204030204" pitchFamily="34" charset="0"/>
              </a:rPr>
              <a:t>OECD</a:t>
            </a:r>
            <a:r>
              <a:rPr lang="ja-JP" altLang="en-US" sz="1000" dirty="0" smtClean="0">
                <a:solidFill>
                  <a:srgbClr val="171717"/>
                </a:solidFill>
                <a:latin typeface="Calibri" panose="020F0502020204030204" pitchFamily="34" charset="0"/>
              </a:rPr>
              <a:t>の計算による。</a:t>
            </a:r>
            <a:endParaRPr lang="en-GB" sz="1000" dirty="0">
              <a:solidFill>
                <a:srgbClr val="171717"/>
              </a:solidFill>
              <a:latin typeface="Calibri" panose="020F0502020204030204" pitchFamily="34" charset="0"/>
            </a:endParaRPr>
          </a:p>
        </p:txBody>
      </p:sp>
    </p:spTree>
    <p:extLst>
      <p:ext uri="{BB962C8B-B14F-4D97-AF65-F5344CB8AC3E}">
        <p14:creationId xmlns:p14="http://schemas.microsoft.com/office/powerpoint/2010/main" val="342012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ain.oecd.org\sdataECO\Units\FRONTOFFICE\Economic Outlooks\EO101\Data and charts\PPT_Figs_E\E_Handout_Fig_Geographical_concentration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324" y="1536187"/>
            <a:ext cx="7551099" cy="46542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17</a:t>
            </a:fld>
            <a:endParaRPr lang="en-GB" dirty="0"/>
          </a:p>
        </p:txBody>
      </p:sp>
      <p:sp>
        <p:nvSpPr>
          <p:cNvPr id="4" name="Title 3"/>
          <p:cNvSpPr>
            <a:spLocks noGrp="1"/>
          </p:cNvSpPr>
          <p:nvPr>
            <p:ph type="title"/>
          </p:nvPr>
        </p:nvSpPr>
        <p:spPr>
          <a:xfrm>
            <a:off x="1080000" y="194269"/>
            <a:ext cx="7416000" cy="1022400"/>
          </a:xfrm>
        </p:spPr>
        <p:txBody>
          <a:bodyPr/>
          <a:lstStyle/>
          <a:p>
            <a:pPr algn="ctr">
              <a:defRPr/>
            </a:pPr>
            <a:r>
              <a:rPr lang="ja-JP" altLang="en-US" sz="2800" b="1" dirty="0" smtClean="0">
                <a:solidFill>
                  <a:schemeClr val="tx2"/>
                </a:solidFill>
              </a:rPr>
              <a:t>製造業の減少は、当該活動が地域的な集中</a:t>
            </a:r>
            <a:r>
              <a:rPr lang="en-US" altLang="ja-JP" sz="2800" b="1" dirty="0" smtClean="0">
                <a:solidFill>
                  <a:schemeClr val="tx2"/>
                </a:solidFill>
              </a:rPr>
              <a:t/>
            </a:r>
            <a:br>
              <a:rPr lang="en-US" altLang="ja-JP" sz="2800" b="1" dirty="0" smtClean="0">
                <a:solidFill>
                  <a:schemeClr val="tx2"/>
                </a:solidFill>
              </a:rPr>
            </a:br>
            <a:r>
              <a:rPr lang="ja-JP" altLang="en-US" sz="2800" b="1" dirty="0" smtClean="0">
                <a:solidFill>
                  <a:schemeClr val="tx2"/>
                </a:solidFill>
              </a:rPr>
              <a:t>があるため、重要な意味を持つ</a:t>
            </a:r>
            <a:endParaRPr lang="en-GB" sz="2800" b="1" dirty="0">
              <a:solidFill>
                <a:schemeClr val="tx2"/>
              </a:solidFill>
            </a:endParaRPr>
          </a:p>
        </p:txBody>
      </p:sp>
      <p:sp>
        <p:nvSpPr>
          <p:cNvPr id="6" name="TextBox 5"/>
          <p:cNvSpPr txBox="1"/>
          <p:nvPr/>
        </p:nvSpPr>
        <p:spPr>
          <a:xfrm>
            <a:off x="1620652" y="1269371"/>
            <a:ext cx="5832648" cy="584775"/>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業種別</a:t>
            </a:r>
            <a:r>
              <a:rPr lang="ja-JP" altLang="en-US" sz="2000" b="1" dirty="0" smtClean="0">
                <a:solidFill>
                  <a:schemeClr val="bg2">
                    <a:lumMod val="10000"/>
                  </a:schemeClr>
                </a:solidFill>
                <a:latin typeface="Calibri" pitchFamily="34" charset="0"/>
              </a:rPr>
              <a:t>の地理的集中度指数</a:t>
            </a:r>
            <a:endParaRPr lang="en-US" sz="2000" b="1" dirty="0" smtClean="0">
              <a:solidFill>
                <a:schemeClr val="bg2">
                  <a:lumMod val="10000"/>
                </a:schemeClr>
              </a:solidFill>
              <a:latin typeface="Calibri" pitchFamily="34" charset="0"/>
            </a:endParaRPr>
          </a:p>
          <a:p>
            <a:pPr lvl="0" algn="ctr"/>
            <a:r>
              <a:rPr lang="en-US" sz="1200" i="1" dirty="0" smtClean="0">
                <a:solidFill>
                  <a:schemeClr val="bg2">
                    <a:lumMod val="10000"/>
                  </a:schemeClr>
                </a:solidFill>
                <a:latin typeface="Calibri" pitchFamily="34" charset="0"/>
              </a:rPr>
              <a:t>2000-2015</a:t>
            </a:r>
            <a:r>
              <a:rPr lang="ja-JP" altLang="en-US" sz="1200" i="1" dirty="0" smtClean="0">
                <a:solidFill>
                  <a:schemeClr val="bg2">
                    <a:lumMod val="10000"/>
                  </a:schemeClr>
                </a:solidFill>
                <a:latin typeface="Calibri" pitchFamily="34" charset="0"/>
              </a:rPr>
              <a:t>年平均</a:t>
            </a:r>
            <a:endParaRPr lang="en-US" sz="1200" i="1" dirty="0">
              <a:solidFill>
                <a:schemeClr val="bg2">
                  <a:lumMod val="10000"/>
                </a:schemeClr>
              </a:solidFill>
              <a:latin typeface="Calibri" pitchFamily="34" charset="0"/>
            </a:endParaRPr>
          </a:p>
        </p:txBody>
      </p:sp>
      <p:sp>
        <p:nvSpPr>
          <p:cNvPr id="7" name="TextBox 6"/>
          <p:cNvSpPr txBox="1"/>
          <p:nvPr/>
        </p:nvSpPr>
        <p:spPr>
          <a:xfrm>
            <a:off x="73637" y="5991622"/>
            <a:ext cx="8435360" cy="900246"/>
          </a:xfrm>
          <a:prstGeom prst="rect">
            <a:avLst/>
          </a:prstGeom>
          <a:noFill/>
        </p:spPr>
        <p:txBody>
          <a:bodyPr wrap="square" rtlCol="0">
            <a:spAutoFit/>
          </a:bodyPr>
          <a:lstStyle/>
          <a:p>
            <a:r>
              <a:rPr lang="ja-JP" altLang="en-US" sz="1050" dirty="0" smtClean="0">
                <a:solidFill>
                  <a:srgbClr val="171717"/>
                </a:solidFill>
                <a:latin typeface="Calibri" panose="020F0502020204030204" pitchFamily="34" charset="0"/>
              </a:rPr>
              <a:t>注</a:t>
            </a:r>
            <a:r>
              <a:rPr lang="en-US" sz="1050" dirty="0" smtClean="0">
                <a:solidFill>
                  <a:srgbClr val="171717"/>
                </a:solidFill>
                <a:latin typeface="Calibri" panose="020F0502020204030204" pitchFamily="34" charset="0"/>
              </a:rPr>
              <a:t>: </a:t>
            </a:r>
            <a:r>
              <a:rPr lang="en-US" altLang="ja-JP" sz="1050" dirty="0" smtClean="0">
                <a:solidFill>
                  <a:srgbClr val="171717"/>
                </a:solidFill>
                <a:latin typeface="Calibri" panose="020F0502020204030204" pitchFamily="34" charset="0"/>
              </a:rPr>
              <a:t>『</a:t>
            </a:r>
            <a:r>
              <a:rPr lang="en-US" sz="1050" dirty="0" smtClean="0">
                <a:solidFill>
                  <a:srgbClr val="171717"/>
                </a:solidFill>
                <a:latin typeface="Calibri" panose="020F0502020204030204" pitchFamily="34" charset="0"/>
              </a:rPr>
              <a:t>Distributive trades</a:t>
            </a:r>
            <a:r>
              <a:rPr lang="ja-JP" altLang="en-US" sz="1050" dirty="0" smtClean="0">
                <a:solidFill>
                  <a:srgbClr val="171717"/>
                </a:solidFill>
                <a:latin typeface="Calibri" panose="020F0502020204030204" pitchFamily="34" charset="0"/>
              </a:rPr>
              <a:t>（販売業）</a:t>
            </a:r>
            <a:r>
              <a:rPr lang="en-US" altLang="ja-JP" sz="1050" dirty="0" smtClean="0">
                <a:solidFill>
                  <a:srgbClr val="171717"/>
                </a:solidFill>
                <a:latin typeface="Calibri" panose="020F0502020204030204" pitchFamily="34" charset="0"/>
              </a:rPr>
              <a:t>』</a:t>
            </a:r>
            <a:r>
              <a:rPr lang="en-US" sz="1050" dirty="0" smtClean="0">
                <a:solidFill>
                  <a:srgbClr val="171717"/>
                </a:solidFill>
                <a:latin typeface="Calibri" panose="020F0502020204030204" pitchFamily="34" charset="0"/>
              </a:rPr>
              <a:t> </a:t>
            </a:r>
            <a:r>
              <a:rPr lang="ja-JP" altLang="en-US" sz="1050" dirty="0" smtClean="0">
                <a:solidFill>
                  <a:srgbClr val="171717"/>
                </a:solidFill>
                <a:latin typeface="Calibri" panose="020F0502020204030204" pitchFamily="34" charset="0"/>
              </a:rPr>
              <a:t>は、販売業、修理、運送及び保管業、宿泊・飲食サービス業が含まれる。指数は、特定の地域に雇用が集中しているかを示しており、</a:t>
            </a:r>
            <a:r>
              <a:rPr lang="en-US" altLang="ja-JP" sz="1050" dirty="0" smtClean="0">
                <a:solidFill>
                  <a:srgbClr val="171717"/>
                </a:solidFill>
                <a:latin typeface="Calibri" panose="020F0502020204030204" pitchFamily="34" charset="0"/>
              </a:rPr>
              <a:t>0</a:t>
            </a:r>
            <a:r>
              <a:rPr lang="ja-JP" altLang="en-US" sz="1050" dirty="0" smtClean="0">
                <a:solidFill>
                  <a:srgbClr val="171717"/>
                </a:solidFill>
                <a:latin typeface="Calibri" panose="020F0502020204030204" pitchFamily="34" charset="0"/>
              </a:rPr>
              <a:t>（集中がなく、すべての地域が同じ製造業の雇用率である）から</a:t>
            </a:r>
            <a:r>
              <a:rPr lang="en-US" altLang="ja-JP" sz="1050" dirty="0" smtClean="0">
                <a:solidFill>
                  <a:srgbClr val="171717"/>
                </a:solidFill>
                <a:latin typeface="Calibri" panose="020F0502020204030204" pitchFamily="34" charset="0"/>
              </a:rPr>
              <a:t>100</a:t>
            </a:r>
            <a:r>
              <a:rPr lang="ja-JP" altLang="en-US" sz="1050" dirty="0" smtClean="0">
                <a:solidFill>
                  <a:srgbClr val="171717"/>
                </a:solidFill>
                <a:latin typeface="Calibri" panose="020F0502020204030204" pitchFamily="34" charset="0"/>
              </a:rPr>
              <a:t>（集中が最大で、製造業の雇用全てが最小の地域に集中している）までの値をとる。指標</a:t>
            </a:r>
            <a:r>
              <a:rPr lang="ja-JP" altLang="en-US" sz="1050" dirty="0">
                <a:solidFill>
                  <a:srgbClr val="171717"/>
                </a:solidFill>
                <a:latin typeface="Calibri" panose="020F0502020204030204" pitchFamily="34" charset="0"/>
              </a:rPr>
              <a:t>における</a:t>
            </a:r>
            <a:r>
              <a:rPr lang="ja-JP" altLang="en-US" sz="1050" dirty="0" smtClean="0">
                <a:solidFill>
                  <a:srgbClr val="171717"/>
                </a:solidFill>
                <a:latin typeface="Calibri" panose="020F0502020204030204" pitchFamily="34" charset="0"/>
              </a:rPr>
              <a:t>地域</a:t>
            </a:r>
            <a:r>
              <a:rPr lang="ja-JP" altLang="en-US" sz="1050" dirty="0">
                <a:solidFill>
                  <a:srgbClr val="171717"/>
                </a:solidFill>
                <a:latin typeface="Calibri" panose="020F0502020204030204" pitchFamily="34" charset="0"/>
              </a:rPr>
              <a:t>の</a:t>
            </a:r>
            <a:r>
              <a:rPr lang="ja-JP" altLang="en-US" sz="1050" dirty="0" smtClean="0">
                <a:solidFill>
                  <a:srgbClr val="171717"/>
                </a:solidFill>
                <a:latin typeface="Calibri" panose="020F0502020204030204" pitchFamily="34" charset="0"/>
              </a:rPr>
              <a:t>サイズについては、</a:t>
            </a:r>
            <a:r>
              <a:rPr lang="en-US" sz="1050" dirty="0" smtClean="0">
                <a:solidFill>
                  <a:srgbClr val="171717"/>
                </a:solidFill>
                <a:latin typeface="Calibri" panose="020F0502020204030204" pitchFamily="34" charset="0"/>
              </a:rPr>
              <a:t>OECD </a:t>
            </a:r>
            <a:r>
              <a:rPr lang="en-US" sz="1050" dirty="0">
                <a:solidFill>
                  <a:srgbClr val="171717"/>
                </a:solidFill>
                <a:latin typeface="Calibri" panose="020F0502020204030204" pitchFamily="34" charset="0"/>
              </a:rPr>
              <a:t>(2003</a:t>
            </a:r>
            <a:r>
              <a:rPr lang="en-US" sz="1050" dirty="0" smtClean="0">
                <a:solidFill>
                  <a:srgbClr val="171717"/>
                </a:solidFill>
                <a:latin typeface="Calibri" panose="020F0502020204030204" pitchFamily="34" charset="0"/>
              </a:rPr>
              <a:t>) </a:t>
            </a:r>
            <a:r>
              <a:rPr lang="en-US" sz="1050" dirty="0">
                <a:solidFill>
                  <a:srgbClr val="171717"/>
                </a:solidFill>
                <a:latin typeface="Calibri" panose="020F0502020204030204" pitchFamily="34" charset="0"/>
              </a:rPr>
              <a:t>“Geographic Concentration and Territorial Disparity in OECD Countries</a:t>
            </a:r>
            <a:r>
              <a:rPr lang="en-US" sz="1050" dirty="0" smtClean="0">
                <a:solidFill>
                  <a:srgbClr val="171717"/>
                </a:solidFill>
                <a:latin typeface="Calibri" panose="020F0502020204030204" pitchFamily="34" charset="0"/>
              </a:rPr>
              <a:t>”</a:t>
            </a:r>
            <a:r>
              <a:rPr lang="ja-JP" altLang="en-US" sz="1050" dirty="0" smtClean="0">
                <a:solidFill>
                  <a:srgbClr val="171717"/>
                </a:solidFill>
                <a:latin typeface="Calibri" panose="020F0502020204030204" pitchFamily="34" charset="0"/>
              </a:rPr>
              <a:t>に基づいている。</a:t>
            </a:r>
            <a:r>
              <a:rPr lang="en-US" sz="1050" dirty="0" smtClean="0">
                <a:solidFill>
                  <a:srgbClr val="171717"/>
                </a:solidFill>
                <a:latin typeface="Calibri" panose="020F0502020204030204" pitchFamily="34" charset="0"/>
              </a:rPr>
              <a:t> </a:t>
            </a:r>
            <a:br>
              <a:rPr lang="en-US" sz="1050" dirty="0" smtClean="0">
                <a:solidFill>
                  <a:srgbClr val="171717"/>
                </a:solidFill>
                <a:latin typeface="Calibri" panose="020F0502020204030204" pitchFamily="34" charset="0"/>
              </a:rPr>
            </a:br>
            <a:r>
              <a:rPr lang="ja-JP" altLang="en-US" sz="1050" dirty="0" smtClean="0">
                <a:solidFill>
                  <a:srgbClr val="171717"/>
                </a:solidFill>
                <a:latin typeface="Calibri" panose="020F0502020204030204" pitchFamily="34" charset="0"/>
              </a:rPr>
              <a:t>出典</a:t>
            </a:r>
            <a:r>
              <a:rPr lang="en-GB" sz="1050" dirty="0" smtClean="0">
                <a:solidFill>
                  <a:srgbClr val="171717"/>
                </a:solidFill>
                <a:latin typeface="Calibri" panose="020F0502020204030204" pitchFamily="34" charset="0"/>
              </a:rPr>
              <a:t>:</a:t>
            </a:r>
            <a:r>
              <a:rPr lang="en-US" sz="1050" i="1" dirty="0" smtClean="0">
                <a:solidFill>
                  <a:srgbClr val="171717"/>
                </a:solidFill>
                <a:latin typeface="Calibri" panose="020F0502020204030204" pitchFamily="34" charset="0"/>
              </a:rPr>
              <a:t> </a:t>
            </a:r>
            <a:r>
              <a:rPr lang="en-US" sz="1050" dirty="0">
                <a:solidFill>
                  <a:srgbClr val="171717"/>
                </a:solidFill>
                <a:latin typeface="Calibri" panose="020F0502020204030204" pitchFamily="34" charset="0"/>
              </a:rPr>
              <a:t>OECD Regional </a:t>
            </a:r>
            <a:r>
              <a:rPr lang="ja-JP" altLang="en-US" sz="1050" dirty="0" smtClean="0">
                <a:solidFill>
                  <a:srgbClr val="171717"/>
                </a:solidFill>
                <a:latin typeface="Calibri" panose="020F0502020204030204" pitchFamily="34" charset="0"/>
              </a:rPr>
              <a:t>データベース、</a:t>
            </a:r>
            <a:r>
              <a:rPr lang="en-US" altLang="ja-JP" sz="1050" dirty="0" smtClean="0">
                <a:solidFill>
                  <a:srgbClr val="171717"/>
                </a:solidFill>
                <a:latin typeface="Calibri" panose="020F0502020204030204" pitchFamily="34" charset="0"/>
              </a:rPr>
              <a:t>OECD</a:t>
            </a:r>
            <a:r>
              <a:rPr lang="ja-JP" altLang="en-US" sz="1050" dirty="0" smtClean="0">
                <a:solidFill>
                  <a:srgbClr val="171717"/>
                </a:solidFill>
                <a:latin typeface="Calibri" panose="020F0502020204030204" pitchFamily="34" charset="0"/>
              </a:rPr>
              <a:t>の計算による。</a:t>
            </a:r>
            <a:endParaRPr lang="en-GB" sz="1050" dirty="0">
              <a:solidFill>
                <a:srgbClr val="171717"/>
              </a:solidFill>
              <a:latin typeface="Calibri" panose="020F0502020204030204" pitchFamily="34" charset="0"/>
            </a:endParaRPr>
          </a:p>
        </p:txBody>
      </p:sp>
      <p:cxnSp>
        <p:nvCxnSpPr>
          <p:cNvPr id="8" name="Straight Arrow Connector 7"/>
          <p:cNvCxnSpPr/>
          <p:nvPr/>
        </p:nvCxnSpPr>
        <p:spPr>
          <a:xfrm flipV="1">
            <a:off x="6129959" y="2518348"/>
            <a:ext cx="0" cy="948264"/>
          </a:xfrm>
          <a:prstGeom prst="straightConnector1">
            <a:avLst/>
          </a:prstGeom>
          <a:ln w="127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82487" y="2780928"/>
            <a:ext cx="1345891" cy="307777"/>
          </a:xfrm>
          <a:prstGeom prst="rect">
            <a:avLst/>
          </a:prstGeom>
          <a:noFill/>
        </p:spPr>
        <p:txBody>
          <a:bodyPr wrap="square" rtlCol="0">
            <a:spAutoFit/>
          </a:bodyPr>
          <a:lstStyle/>
          <a:p>
            <a:pPr algn="ctr"/>
            <a:r>
              <a:rPr lang="ja-JP" altLang="en-US" sz="1400" b="1" dirty="0" smtClean="0">
                <a:solidFill>
                  <a:schemeClr val="bg2">
                    <a:lumMod val="10000"/>
                  </a:schemeClr>
                </a:solidFill>
                <a:latin typeface="Calibri" panose="020F0502020204030204" pitchFamily="34" charset="0"/>
              </a:rPr>
              <a:t>より集中</a:t>
            </a:r>
            <a:endParaRPr lang="en-GB" sz="1400" b="1"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410376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in.oecd.org\sdataECO\Units\FRONTOFFICE\Economic Outlooks\EO101\Data and charts\PPT_Figs_E\E_Handout_Fig_Manufacturing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50856"/>
            <a:ext cx="8387061" cy="48453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FCE284C4-5ED1-4D6C-B7CC-2049C3062C5E}" type="slidenum">
              <a:rPr lang="en-GB" smtClean="0"/>
              <a:t>18</a:t>
            </a:fld>
            <a:endParaRPr lang="en-GB" dirty="0"/>
          </a:p>
        </p:txBody>
      </p:sp>
      <p:sp>
        <p:nvSpPr>
          <p:cNvPr id="4" name="Title 3"/>
          <p:cNvSpPr>
            <a:spLocks noGrp="1"/>
          </p:cNvSpPr>
          <p:nvPr>
            <p:ph type="title"/>
          </p:nvPr>
        </p:nvSpPr>
        <p:spPr>
          <a:xfrm>
            <a:off x="1009408" y="188640"/>
            <a:ext cx="7632024" cy="1022400"/>
          </a:xfrm>
        </p:spPr>
        <p:txBody>
          <a:bodyPr/>
          <a:lstStyle/>
          <a:p>
            <a:pPr algn="ctr"/>
            <a:r>
              <a:rPr lang="ja-JP" altLang="en-US" sz="2800" b="1" dirty="0" smtClean="0">
                <a:solidFill>
                  <a:schemeClr val="tx2"/>
                </a:solidFill>
              </a:rPr>
              <a:t>製造業の雇用減少が大きい国では、</a:t>
            </a:r>
            <a:r>
              <a:rPr lang="en-US" altLang="ja-JP" sz="2800" b="1" dirty="0" smtClean="0">
                <a:solidFill>
                  <a:schemeClr val="tx2"/>
                </a:solidFill>
              </a:rPr>
              <a:t/>
            </a:r>
            <a:br>
              <a:rPr lang="en-US" altLang="ja-JP" sz="2800" b="1" dirty="0" smtClean="0">
                <a:solidFill>
                  <a:schemeClr val="tx2"/>
                </a:solidFill>
              </a:rPr>
            </a:br>
            <a:r>
              <a:rPr lang="ja-JP" altLang="en-US" sz="2800" b="1" dirty="0" smtClean="0">
                <a:solidFill>
                  <a:schemeClr val="tx2"/>
                </a:solidFill>
              </a:rPr>
              <a:t>地域格差が拡大している</a:t>
            </a:r>
            <a:endParaRPr lang="en-US" sz="2800" b="1" dirty="0">
              <a:solidFill>
                <a:schemeClr val="tx2"/>
              </a:solidFill>
            </a:endParaRPr>
          </a:p>
        </p:txBody>
      </p:sp>
      <p:sp>
        <p:nvSpPr>
          <p:cNvPr id="6" name="TextBox 5"/>
          <p:cNvSpPr txBox="1"/>
          <p:nvPr/>
        </p:nvSpPr>
        <p:spPr>
          <a:xfrm>
            <a:off x="1065079" y="6411722"/>
            <a:ext cx="8208912" cy="461665"/>
          </a:xfrm>
          <a:prstGeom prst="rect">
            <a:avLst/>
          </a:prstGeom>
          <a:noFill/>
        </p:spPr>
        <p:txBody>
          <a:bodyPr wrap="square" rtlCol="0">
            <a:spAutoFit/>
          </a:bodyPr>
          <a:lstStyle/>
          <a:p>
            <a:r>
              <a:rPr lang="en-GB" sz="1200" dirty="0" smtClean="0">
                <a:solidFill>
                  <a:srgbClr val="171717"/>
                </a:solidFill>
                <a:latin typeface="Calibri" panose="020F0502020204030204" pitchFamily="34" charset="0"/>
              </a:rPr>
              <a:t/>
            </a:r>
            <a:br>
              <a:rPr lang="en-GB" sz="1200" dirty="0" smtClean="0">
                <a:solidFill>
                  <a:srgbClr val="171717"/>
                </a:solidFill>
                <a:latin typeface="Calibri" panose="020F0502020204030204" pitchFamily="34" charset="0"/>
              </a:rPr>
            </a:br>
            <a:r>
              <a:rPr lang="ja-JP" altLang="en-US" sz="1200" dirty="0" smtClean="0">
                <a:solidFill>
                  <a:srgbClr val="171717"/>
                </a:solidFill>
                <a:latin typeface="Calibri" panose="020F0502020204030204" pitchFamily="34" charset="0"/>
              </a:rPr>
              <a:t>出典</a:t>
            </a:r>
            <a:r>
              <a:rPr lang="en-GB" sz="1200" dirty="0" smtClean="0">
                <a:solidFill>
                  <a:srgbClr val="171717"/>
                </a:solidFill>
                <a:latin typeface="Calibri" panose="020F0502020204030204" pitchFamily="34" charset="0"/>
              </a:rPr>
              <a:t>:</a:t>
            </a:r>
            <a:r>
              <a:rPr lang="en-US" sz="1200" i="1" dirty="0" smtClean="0">
                <a:solidFill>
                  <a:srgbClr val="171717"/>
                </a:solidFill>
                <a:latin typeface="Calibri" panose="020F0502020204030204" pitchFamily="34" charset="0"/>
              </a:rPr>
              <a:t> </a:t>
            </a:r>
            <a:r>
              <a:rPr lang="en-US" sz="1200" dirty="0" smtClean="0">
                <a:solidFill>
                  <a:srgbClr val="171717"/>
                </a:solidFill>
                <a:latin typeface="Calibri" panose="020F0502020204030204" pitchFamily="34" charset="0"/>
              </a:rPr>
              <a:t>OECD Regional </a:t>
            </a:r>
            <a:r>
              <a:rPr lang="ja-JP" altLang="en-US" sz="1200" dirty="0" smtClean="0">
                <a:solidFill>
                  <a:srgbClr val="171717"/>
                </a:solidFill>
                <a:latin typeface="Calibri" panose="020F0502020204030204" pitchFamily="34" charset="0"/>
              </a:rPr>
              <a:t>データベース、</a:t>
            </a:r>
            <a:r>
              <a:rPr lang="en-US" altLang="ja-JP" sz="1200" dirty="0" smtClean="0">
                <a:solidFill>
                  <a:srgbClr val="171717"/>
                </a:solidFill>
                <a:latin typeface="Calibri" panose="020F0502020204030204" pitchFamily="34" charset="0"/>
              </a:rPr>
              <a:t>OECD</a:t>
            </a:r>
            <a:r>
              <a:rPr lang="ja-JP" altLang="en-US" sz="1200" dirty="0" smtClean="0">
                <a:solidFill>
                  <a:srgbClr val="171717"/>
                </a:solidFill>
                <a:latin typeface="Calibri" panose="020F0502020204030204" pitchFamily="34" charset="0"/>
              </a:rPr>
              <a:t>の計算による。</a:t>
            </a:r>
            <a:endParaRPr lang="en-GB" sz="1200" dirty="0">
              <a:solidFill>
                <a:srgbClr val="171717"/>
              </a:solidFill>
              <a:latin typeface="Calibri" panose="020F0502020204030204" pitchFamily="34" charset="0"/>
            </a:endParaRPr>
          </a:p>
        </p:txBody>
      </p:sp>
      <p:sp>
        <p:nvSpPr>
          <p:cNvPr id="18" name="TextBox 17"/>
          <p:cNvSpPr txBox="1"/>
          <p:nvPr/>
        </p:nvSpPr>
        <p:spPr>
          <a:xfrm>
            <a:off x="2661652" y="1312302"/>
            <a:ext cx="7815004" cy="677108"/>
          </a:xfrm>
          <a:prstGeom prst="rect">
            <a:avLst/>
          </a:prstGeom>
          <a:noFill/>
        </p:spPr>
        <p:txBody>
          <a:bodyPr wrap="square" rtlCol="0">
            <a:spAutoFit/>
          </a:bodyPr>
          <a:lstStyle/>
          <a:p>
            <a:pPr lvl="0" algn="ctr"/>
            <a:r>
              <a:rPr lang="ja-JP" altLang="en-US" sz="1400" b="1" dirty="0" smtClean="0">
                <a:solidFill>
                  <a:schemeClr val="bg2">
                    <a:lumMod val="10000"/>
                  </a:schemeClr>
                </a:solidFill>
                <a:latin typeface="Calibri" pitchFamily="34" charset="0"/>
              </a:rPr>
              <a:t>地域別の平均賃金格差の変化</a:t>
            </a:r>
            <a:r>
              <a:rPr lang="en-US" sz="1400" dirty="0" smtClean="0">
                <a:solidFill>
                  <a:schemeClr val="bg2">
                    <a:lumMod val="10000"/>
                  </a:schemeClr>
                </a:solidFill>
                <a:latin typeface="Calibri" pitchFamily="34" charset="0"/>
              </a:rPr>
              <a:t/>
            </a:r>
            <a:br>
              <a:rPr lang="en-US" sz="1400" dirty="0" smtClean="0">
                <a:solidFill>
                  <a:schemeClr val="bg2">
                    <a:lumMod val="10000"/>
                  </a:schemeClr>
                </a:solidFill>
                <a:latin typeface="Calibri" pitchFamily="34" charset="0"/>
              </a:rPr>
            </a:br>
            <a:r>
              <a:rPr lang="en-US" sz="1200" i="1" dirty="0">
                <a:solidFill>
                  <a:schemeClr val="bg2">
                    <a:lumMod val="10000"/>
                  </a:schemeClr>
                </a:solidFill>
                <a:latin typeface="Calibri" pitchFamily="34" charset="0"/>
              </a:rPr>
              <a:t>2000-2015</a:t>
            </a:r>
            <a:r>
              <a:rPr lang="ja-JP" altLang="en-US" sz="1200" i="1" dirty="0">
                <a:solidFill>
                  <a:schemeClr val="bg2">
                    <a:lumMod val="10000"/>
                  </a:schemeClr>
                </a:solidFill>
                <a:latin typeface="Calibri" pitchFamily="34" charset="0"/>
              </a:rPr>
              <a:t>年（もしくはデータ入手可能な最新年） </a:t>
            </a:r>
            <a:r>
              <a:rPr lang="ja-JP" altLang="en-US" sz="1200" i="1" dirty="0" smtClean="0">
                <a:solidFill>
                  <a:schemeClr val="bg2">
                    <a:lumMod val="10000"/>
                  </a:schemeClr>
                </a:solidFill>
                <a:latin typeface="Calibri" pitchFamily="34" charset="0"/>
              </a:rPr>
              <a:t>、</a:t>
            </a:r>
            <a:endParaRPr lang="en-US" altLang="ja-JP" sz="1200" i="1" dirty="0" smtClean="0">
              <a:solidFill>
                <a:schemeClr val="bg2">
                  <a:lumMod val="10000"/>
                </a:schemeClr>
              </a:solidFill>
              <a:latin typeface="Calibri" pitchFamily="34" charset="0"/>
            </a:endParaRPr>
          </a:p>
          <a:p>
            <a:pPr lvl="0" algn="ctr"/>
            <a:r>
              <a:rPr lang="en-US" sz="1200" i="1" dirty="0" smtClean="0">
                <a:solidFill>
                  <a:schemeClr val="bg2">
                    <a:lumMod val="10000"/>
                  </a:schemeClr>
                </a:solidFill>
                <a:latin typeface="Calibri" pitchFamily="34" charset="0"/>
              </a:rPr>
              <a:t>90/50 </a:t>
            </a:r>
            <a:r>
              <a:rPr lang="ja-JP" altLang="en-US" sz="1200" i="1" dirty="0" smtClean="0">
                <a:solidFill>
                  <a:schemeClr val="bg2">
                    <a:lumMod val="10000"/>
                  </a:schemeClr>
                </a:solidFill>
                <a:latin typeface="Calibri" pitchFamily="34" charset="0"/>
              </a:rPr>
              <a:t>パーセンタイル比率、</a:t>
            </a:r>
            <a:r>
              <a:rPr lang="en-US" sz="1200" i="1" dirty="0" smtClean="0">
                <a:solidFill>
                  <a:schemeClr val="bg2">
                    <a:lumMod val="10000"/>
                  </a:schemeClr>
                </a:solidFill>
                <a:latin typeface="Calibri" pitchFamily="34" charset="0"/>
              </a:rPr>
              <a:t>% </a:t>
            </a:r>
            <a:r>
              <a:rPr lang="ja-JP" altLang="en-US" sz="1200" i="1" dirty="0" smtClean="0">
                <a:solidFill>
                  <a:schemeClr val="bg2">
                    <a:lumMod val="10000"/>
                  </a:schemeClr>
                </a:solidFill>
                <a:latin typeface="Calibri" pitchFamily="34" charset="0"/>
              </a:rPr>
              <a:t>ポイント</a:t>
            </a:r>
            <a:endParaRPr lang="en-US" sz="1400" i="1" dirty="0" smtClean="0">
              <a:solidFill>
                <a:schemeClr val="bg2">
                  <a:lumMod val="10000"/>
                </a:schemeClr>
              </a:solidFill>
              <a:latin typeface="Calibri" pitchFamily="34" charset="0"/>
            </a:endParaRPr>
          </a:p>
        </p:txBody>
      </p:sp>
      <p:sp>
        <p:nvSpPr>
          <p:cNvPr id="19" name="TextBox 18"/>
          <p:cNvSpPr txBox="1"/>
          <p:nvPr/>
        </p:nvSpPr>
        <p:spPr>
          <a:xfrm>
            <a:off x="3491880" y="6093934"/>
            <a:ext cx="6316577" cy="677108"/>
          </a:xfrm>
          <a:prstGeom prst="rect">
            <a:avLst/>
          </a:prstGeom>
          <a:noFill/>
        </p:spPr>
        <p:txBody>
          <a:bodyPr wrap="square" rtlCol="0">
            <a:spAutoFit/>
          </a:bodyPr>
          <a:lstStyle/>
          <a:p>
            <a:pPr lvl="0" algn="ctr"/>
            <a:r>
              <a:rPr lang="ja-JP" altLang="en-US" sz="1400" b="1" dirty="0">
                <a:solidFill>
                  <a:schemeClr val="bg2">
                    <a:lumMod val="10000"/>
                  </a:schemeClr>
                </a:solidFill>
                <a:latin typeface="Calibri" pitchFamily="34" charset="0"/>
              </a:rPr>
              <a:t>国全体の</a:t>
            </a:r>
            <a:r>
              <a:rPr lang="ja-JP" altLang="en-US" sz="1400" b="1" dirty="0" smtClean="0">
                <a:solidFill>
                  <a:schemeClr val="bg2">
                    <a:lumMod val="10000"/>
                  </a:schemeClr>
                </a:solidFill>
                <a:latin typeface="Calibri" pitchFamily="34" charset="0"/>
              </a:rPr>
              <a:t>製造業雇用率の変化</a:t>
            </a:r>
            <a:endParaRPr lang="en-US" altLang="ja-JP" sz="1400" b="1" dirty="0" smtClean="0">
              <a:solidFill>
                <a:schemeClr val="bg2">
                  <a:lumMod val="10000"/>
                </a:schemeClr>
              </a:solidFill>
              <a:latin typeface="Calibri" pitchFamily="34" charset="0"/>
            </a:endParaRPr>
          </a:p>
          <a:p>
            <a:pPr lvl="0" algn="ctr"/>
            <a:r>
              <a:rPr lang="en-US" sz="1200" i="1" dirty="0" smtClean="0">
                <a:solidFill>
                  <a:schemeClr val="bg2">
                    <a:lumMod val="10000"/>
                  </a:schemeClr>
                </a:solidFill>
                <a:latin typeface="Calibri" pitchFamily="34" charset="0"/>
              </a:rPr>
              <a:t>2000-2015</a:t>
            </a:r>
            <a:r>
              <a:rPr lang="ja-JP" altLang="en-US" sz="1200" i="1" dirty="0" smtClean="0">
                <a:solidFill>
                  <a:schemeClr val="bg2">
                    <a:lumMod val="10000"/>
                  </a:schemeClr>
                </a:solidFill>
                <a:latin typeface="Calibri" pitchFamily="34" charset="0"/>
              </a:rPr>
              <a:t>年（もしくはデータ入手可能な最新年）、</a:t>
            </a:r>
            <a:endParaRPr lang="en-US" altLang="ja-JP" sz="1200" i="1" dirty="0" smtClean="0">
              <a:solidFill>
                <a:schemeClr val="bg2">
                  <a:lumMod val="10000"/>
                </a:schemeClr>
              </a:solidFill>
              <a:latin typeface="Calibri" pitchFamily="34" charset="0"/>
            </a:endParaRPr>
          </a:p>
          <a:p>
            <a:pPr lvl="0" algn="ctr"/>
            <a:r>
              <a:rPr lang="en-US" sz="1200" i="1" dirty="0" smtClean="0">
                <a:solidFill>
                  <a:schemeClr val="bg2">
                    <a:lumMod val="10000"/>
                  </a:schemeClr>
                </a:solidFill>
                <a:latin typeface="Calibri" pitchFamily="34" charset="0"/>
              </a:rPr>
              <a:t>%</a:t>
            </a:r>
            <a:r>
              <a:rPr lang="ja-JP" altLang="en-US" sz="1200" i="1" dirty="0" smtClean="0">
                <a:solidFill>
                  <a:schemeClr val="bg2">
                    <a:lumMod val="10000"/>
                  </a:schemeClr>
                </a:solidFill>
                <a:latin typeface="Calibri" pitchFamily="34" charset="0"/>
              </a:rPr>
              <a:t>ポイント</a:t>
            </a:r>
            <a:endParaRPr lang="en-US" sz="1400" i="1" dirty="0" smtClean="0">
              <a:solidFill>
                <a:schemeClr val="bg2">
                  <a:lumMod val="10000"/>
                </a:schemeClr>
              </a:solidFill>
              <a:latin typeface="Calibri" pitchFamily="34" charset="0"/>
            </a:endParaRPr>
          </a:p>
        </p:txBody>
      </p:sp>
      <p:cxnSp>
        <p:nvCxnSpPr>
          <p:cNvPr id="20" name="Straight Arrow Connector 19"/>
          <p:cNvCxnSpPr/>
          <p:nvPr/>
        </p:nvCxnSpPr>
        <p:spPr>
          <a:xfrm flipV="1">
            <a:off x="1403759" y="2239070"/>
            <a:ext cx="0" cy="1296144"/>
          </a:xfrm>
          <a:prstGeom prst="straightConnector1">
            <a:avLst/>
          </a:prstGeom>
          <a:ln w="127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 y="2617748"/>
            <a:ext cx="1455962" cy="523220"/>
          </a:xfrm>
          <a:prstGeom prst="rect">
            <a:avLst/>
          </a:prstGeom>
          <a:noFill/>
        </p:spPr>
        <p:txBody>
          <a:bodyPr wrap="square" rtlCol="0">
            <a:spAutoFit/>
          </a:bodyPr>
          <a:lstStyle/>
          <a:p>
            <a:pPr algn="ctr"/>
            <a:r>
              <a:rPr lang="ja-JP" altLang="en-US" sz="1400" b="1" dirty="0" smtClean="0">
                <a:solidFill>
                  <a:schemeClr val="bg2">
                    <a:lumMod val="10000"/>
                  </a:schemeClr>
                </a:solidFill>
                <a:latin typeface="Calibri" panose="020F0502020204030204" pitchFamily="34" charset="0"/>
              </a:rPr>
              <a:t>地域の賃金格差拡大</a:t>
            </a:r>
            <a:endParaRPr lang="en-GB" sz="1400" b="1" dirty="0">
              <a:solidFill>
                <a:schemeClr val="bg2">
                  <a:lumMod val="10000"/>
                </a:schemeClr>
              </a:solidFill>
              <a:latin typeface="Calibri" panose="020F0502020204030204" pitchFamily="34" charset="0"/>
            </a:endParaRPr>
          </a:p>
        </p:txBody>
      </p:sp>
      <p:sp>
        <p:nvSpPr>
          <p:cNvPr id="22" name="TextBox 21"/>
          <p:cNvSpPr txBox="1"/>
          <p:nvPr/>
        </p:nvSpPr>
        <p:spPr>
          <a:xfrm>
            <a:off x="1344490" y="5273326"/>
            <a:ext cx="2343700" cy="307777"/>
          </a:xfrm>
          <a:prstGeom prst="rect">
            <a:avLst/>
          </a:prstGeom>
          <a:noFill/>
        </p:spPr>
        <p:txBody>
          <a:bodyPr wrap="square" rtlCol="0">
            <a:spAutoFit/>
          </a:bodyPr>
          <a:lstStyle/>
          <a:p>
            <a:pPr algn="ctr"/>
            <a:r>
              <a:rPr lang="ja-JP" altLang="en-US" sz="1400" b="1" dirty="0">
                <a:solidFill>
                  <a:schemeClr val="bg2">
                    <a:lumMod val="10000"/>
                  </a:schemeClr>
                </a:solidFill>
                <a:latin typeface="Calibri" panose="020F0502020204030204" pitchFamily="34" charset="0"/>
              </a:rPr>
              <a:t>製造業の雇用割合の</a:t>
            </a:r>
            <a:r>
              <a:rPr lang="ja-JP" altLang="en-US" sz="1400" b="1" dirty="0" smtClean="0">
                <a:solidFill>
                  <a:schemeClr val="bg2">
                    <a:lumMod val="10000"/>
                  </a:schemeClr>
                </a:solidFill>
                <a:latin typeface="Calibri" panose="020F0502020204030204" pitchFamily="34" charset="0"/>
              </a:rPr>
              <a:t>低下</a:t>
            </a:r>
            <a:endParaRPr lang="en-GB" sz="1400" b="1" dirty="0">
              <a:solidFill>
                <a:schemeClr val="bg2">
                  <a:lumMod val="10000"/>
                </a:schemeClr>
              </a:solidFill>
              <a:latin typeface="Calibri" panose="020F0502020204030204" pitchFamily="34" charset="0"/>
            </a:endParaRPr>
          </a:p>
        </p:txBody>
      </p:sp>
      <p:cxnSp>
        <p:nvCxnSpPr>
          <p:cNvPr id="23" name="Straight Arrow Connector 22"/>
          <p:cNvCxnSpPr/>
          <p:nvPr/>
        </p:nvCxnSpPr>
        <p:spPr>
          <a:xfrm flipH="1">
            <a:off x="1803890" y="5244298"/>
            <a:ext cx="1440160" cy="0"/>
          </a:xfrm>
          <a:prstGeom prst="straightConnector1">
            <a:avLst/>
          </a:prstGeom>
          <a:ln w="127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52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t>19</a:t>
            </a:fld>
            <a:endParaRPr lang="en-GB" dirty="0"/>
          </a:p>
        </p:txBody>
      </p:sp>
      <p:sp>
        <p:nvSpPr>
          <p:cNvPr id="9" name="Rectangle 8"/>
          <p:cNvSpPr/>
          <p:nvPr/>
        </p:nvSpPr>
        <p:spPr>
          <a:xfrm>
            <a:off x="342272" y="2132856"/>
            <a:ext cx="8568952" cy="2554545"/>
          </a:xfrm>
          <a:prstGeom prst="rect">
            <a:avLst/>
          </a:prstGeom>
        </p:spPr>
        <p:txBody>
          <a:bodyPr wrap="square">
            <a:spAutoFit/>
          </a:bodyPr>
          <a:lstStyle/>
          <a:p>
            <a:pPr lvl="0" algn="ctr">
              <a:defRPr/>
            </a:pPr>
            <a:r>
              <a:rPr lang="ja-JP" altLang="en-US" sz="4000" b="1" dirty="0" smtClean="0">
                <a:solidFill>
                  <a:srgbClr val="006299"/>
                </a:solidFill>
                <a:latin typeface="Arial"/>
              </a:rPr>
              <a:t>構造トレンドに対応し、</a:t>
            </a:r>
            <a:endParaRPr lang="en-US" altLang="ja-JP" sz="4000" b="1" dirty="0" smtClean="0">
              <a:solidFill>
                <a:srgbClr val="006299"/>
              </a:solidFill>
              <a:latin typeface="Arial"/>
            </a:endParaRPr>
          </a:p>
          <a:p>
            <a:pPr lvl="0" algn="ctr">
              <a:defRPr/>
            </a:pPr>
            <a:r>
              <a:rPr lang="ja-JP" altLang="en-US" sz="4000" b="1" dirty="0" smtClean="0">
                <a:solidFill>
                  <a:srgbClr val="006299"/>
                </a:solidFill>
                <a:latin typeface="Arial"/>
              </a:rPr>
              <a:t>グローバリゼーションが</a:t>
            </a:r>
            <a:endParaRPr lang="en-US" altLang="ja-JP" sz="4000" b="1" dirty="0" smtClean="0">
              <a:solidFill>
                <a:srgbClr val="006299"/>
              </a:solidFill>
              <a:latin typeface="Arial"/>
            </a:endParaRPr>
          </a:p>
          <a:p>
            <a:pPr lvl="0" algn="ctr">
              <a:defRPr/>
            </a:pPr>
            <a:r>
              <a:rPr lang="ja-JP" altLang="en-US" sz="4000" b="1" dirty="0" smtClean="0">
                <a:solidFill>
                  <a:srgbClr val="006299"/>
                </a:solidFill>
                <a:latin typeface="Arial"/>
              </a:rPr>
              <a:t>すべての人に役立つよう、</a:t>
            </a:r>
            <a:endParaRPr lang="en-US" altLang="ja-JP" sz="4000" b="1" dirty="0" smtClean="0">
              <a:solidFill>
                <a:srgbClr val="006299"/>
              </a:solidFill>
              <a:latin typeface="Arial"/>
            </a:endParaRPr>
          </a:p>
          <a:p>
            <a:pPr lvl="0" algn="ctr">
              <a:defRPr/>
            </a:pPr>
            <a:r>
              <a:rPr lang="ja-JP" altLang="en-US" sz="4000" b="1" dirty="0" smtClean="0">
                <a:solidFill>
                  <a:srgbClr val="006299"/>
                </a:solidFill>
                <a:latin typeface="Arial"/>
              </a:rPr>
              <a:t>総合的な政策的アプローチが必要</a:t>
            </a:r>
            <a:endParaRPr lang="en-US" sz="4000" b="1" dirty="0">
              <a:solidFill>
                <a:srgbClr val="006299"/>
              </a:solidFill>
              <a:latin typeface="Arial"/>
            </a:endParaRPr>
          </a:p>
        </p:txBody>
      </p:sp>
    </p:spTree>
    <p:extLst>
      <p:ext uri="{BB962C8B-B14F-4D97-AF65-F5344CB8AC3E}">
        <p14:creationId xmlns:p14="http://schemas.microsoft.com/office/powerpoint/2010/main" val="256584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415" y="476672"/>
            <a:ext cx="7366001" cy="523220"/>
          </a:xfrm>
          <a:prstGeom prst="rect">
            <a:avLst/>
          </a:prstGeom>
        </p:spPr>
        <p:txBody>
          <a:bodyPr wrap="square">
            <a:spAutoFit/>
          </a:bodyPr>
          <a:lstStyle/>
          <a:p>
            <a:pPr algn="ctr">
              <a:defRPr/>
            </a:pPr>
            <a:r>
              <a:rPr lang="ja-JP" altLang="en-US" sz="2800" b="1" dirty="0">
                <a:solidFill>
                  <a:schemeClr val="tx2"/>
                </a:solidFill>
                <a:latin typeface="+mj-lt"/>
              </a:rPr>
              <a:t>主な</a:t>
            </a:r>
            <a:r>
              <a:rPr lang="ja-JP" altLang="en-US" sz="2800" b="1" dirty="0" smtClean="0">
                <a:solidFill>
                  <a:schemeClr val="tx2"/>
                </a:solidFill>
                <a:latin typeface="+mj-lt"/>
              </a:rPr>
              <a:t>メッセージ</a:t>
            </a:r>
            <a:endParaRPr lang="ja-JP" altLang="en-US" sz="28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FCE284C4-5ED1-4D6C-B7CC-2049C3062C5E}" type="slidenum">
              <a:rPr lang="en-GB" smtClean="0"/>
              <a:t>2</a:t>
            </a:fld>
            <a:endParaRPr lang="en-GB" dirty="0"/>
          </a:p>
        </p:txBody>
      </p:sp>
      <p:graphicFrame>
        <p:nvGraphicFramePr>
          <p:cNvPr id="9" name="Diagram 8"/>
          <p:cNvGraphicFramePr/>
          <p:nvPr>
            <p:extLst>
              <p:ext uri="{D42A27DB-BD31-4B8C-83A1-F6EECF244321}">
                <p14:modId xmlns:p14="http://schemas.microsoft.com/office/powerpoint/2010/main" val="302077723"/>
              </p:ext>
            </p:extLst>
          </p:nvPr>
        </p:nvGraphicFramePr>
        <p:xfrm>
          <a:off x="323528" y="1260370"/>
          <a:ext cx="8505488"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460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ain.oecd.org\sdataECO\Units\FRONTOFFICE\Economic Outlooks\EO101\Data and charts\PPT_Figs_E\E_Handout_Fig_GfG_Reforms_Trade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22" y="1803122"/>
            <a:ext cx="4277184" cy="49293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20</a:t>
            </a:fld>
            <a:endParaRPr lang="en-GB" dirty="0"/>
          </a:p>
        </p:txBody>
      </p:sp>
      <p:sp>
        <p:nvSpPr>
          <p:cNvPr id="4" name="Rectangle 3"/>
          <p:cNvSpPr/>
          <p:nvPr/>
        </p:nvSpPr>
        <p:spPr>
          <a:xfrm>
            <a:off x="539552" y="246721"/>
            <a:ext cx="8509760" cy="954107"/>
          </a:xfrm>
          <a:prstGeom prst="rect">
            <a:avLst/>
          </a:prstGeom>
        </p:spPr>
        <p:txBody>
          <a:bodyPr wrap="square">
            <a:spAutoFit/>
          </a:bodyPr>
          <a:lstStyle/>
          <a:p>
            <a:pPr lvl="0" algn="ctr"/>
            <a:r>
              <a:rPr lang="ja-JP" altLang="en-US" sz="2800" b="1" dirty="0" smtClean="0">
                <a:solidFill>
                  <a:srgbClr val="006299"/>
                </a:solidFill>
                <a:latin typeface="Arial"/>
              </a:rPr>
              <a:t>国際的な仕組み等がより良く働くようにし、</a:t>
            </a:r>
            <a:endParaRPr lang="en-US" altLang="ja-JP" sz="2800" b="1" dirty="0" smtClean="0">
              <a:solidFill>
                <a:srgbClr val="006299"/>
              </a:solidFill>
              <a:latin typeface="Arial"/>
            </a:endParaRPr>
          </a:p>
          <a:p>
            <a:pPr lvl="0" algn="ctr"/>
            <a:r>
              <a:rPr lang="ja-JP" altLang="en-US" sz="2800" b="1" dirty="0" smtClean="0">
                <a:solidFill>
                  <a:srgbClr val="006299"/>
                </a:solidFill>
                <a:latin typeface="Arial"/>
              </a:rPr>
              <a:t>より平等な競争条件を作り出すべき</a:t>
            </a:r>
            <a:endParaRPr lang="en-GB" sz="2800" b="1" dirty="0">
              <a:solidFill>
                <a:srgbClr val="006299"/>
              </a:solidFill>
              <a:latin typeface="Arial"/>
            </a:endParaRPr>
          </a:p>
        </p:txBody>
      </p:sp>
      <p:sp>
        <p:nvSpPr>
          <p:cNvPr id="8" name="TextBox 7"/>
          <p:cNvSpPr txBox="1"/>
          <p:nvPr/>
        </p:nvSpPr>
        <p:spPr>
          <a:xfrm>
            <a:off x="-305646" y="1362254"/>
            <a:ext cx="4824536" cy="523220"/>
          </a:xfrm>
          <a:prstGeom prst="rect">
            <a:avLst/>
          </a:prstGeom>
          <a:noFill/>
        </p:spPr>
        <p:txBody>
          <a:bodyPr wrap="square" rtlCol="0">
            <a:spAutoFit/>
          </a:bodyPr>
          <a:lstStyle/>
          <a:p>
            <a:pPr lvl="0" algn="ctr"/>
            <a:r>
              <a:rPr lang="en-US" sz="1600" b="1" dirty="0" smtClean="0">
                <a:solidFill>
                  <a:schemeClr val="bg2">
                    <a:lumMod val="10000"/>
                  </a:schemeClr>
                </a:solidFill>
                <a:latin typeface="Calibri" pitchFamily="34" charset="0"/>
              </a:rPr>
              <a:t>OECD </a:t>
            </a:r>
            <a:r>
              <a:rPr lang="en-US" sz="1600" b="1" i="1" dirty="0">
                <a:solidFill>
                  <a:schemeClr val="bg2">
                    <a:lumMod val="10000"/>
                  </a:schemeClr>
                </a:solidFill>
                <a:latin typeface="Calibri" pitchFamily="34" charset="0"/>
              </a:rPr>
              <a:t>Going for Growth </a:t>
            </a:r>
            <a:r>
              <a:rPr lang="ja-JP" altLang="en-US" sz="1600" b="1" i="1" dirty="0" smtClean="0">
                <a:solidFill>
                  <a:schemeClr val="bg2">
                    <a:lumMod val="10000"/>
                  </a:schemeClr>
                </a:solidFill>
                <a:latin typeface="Calibri" pitchFamily="34" charset="0"/>
              </a:rPr>
              <a:t>の提言の実施状況</a:t>
            </a:r>
            <a:endParaRPr lang="en-US" altLang="ja-JP" sz="1600" b="1" i="1" dirty="0" smtClean="0">
              <a:solidFill>
                <a:schemeClr val="bg2">
                  <a:lumMod val="10000"/>
                </a:schemeClr>
              </a:solidFill>
              <a:latin typeface="Calibri" pitchFamily="34" charset="0"/>
            </a:endParaRPr>
          </a:p>
          <a:p>
            <a:pPr algn="ctr"/>
            <a:r>
              <a:rPr lang="ja-JP" altLang="en-US" sz="1200" i="1" dirty="0">
                <a:solidFill>
                  <a:schemeClr val="bg2">
                    <a:lumMod val="10000"/>
                  </a:schemeClr>
                </a:solidFill>
                <a:latin typeface="Calibri" pitchFamily="34" charset="0"/>
              </a:rPr>
              <a:t>改革の数、</a:t>
            </a:r>
            <a:r>
              <a:rPr lang="en-US" altLang="ja-JP" sz="1200" i="1" dirty="0" smtClean="0">
                <a:solidFill>
                  <a:schemeClr val="bg2">
                    <a:lumMod val="10000"/>
                  </a:schemeClr>
                </a:solidFill>
                <a:latin typeface="Calibri" pitchFamily="34" charset="0"/>
              </a:rPr>
              <a:t>2015-16</a:t>
            </a:r>
            <a:r>
              <a:rPr lang="ja-JP" altLang="en-US" sz="1200" i="1" dirty="0">
                <a:solidFill>
                  <a:schemeClr val="bg2">
                    <a:lumMod val="10000"/>
                  </a:schemeClr>
                </a:solidFill>
                <a:latin typeface="Calibri" pitchFamily="34" charset="0"/>
              </a:rPr>
              <a:t>年</a:t>
            </a:r>
            <a:endParaRPr lang="en-US" sz="1200" i="1" dirty="0">
              <a:solidFill>
                <a:schemeClr val="bg2">
                  <a:lumMod val="10000"/>
                </a:schemeClr>
              </a:solidFill>
              <a:latin typeface="Calibri" pitchFamily="34" charset="0"/>
            </a:endParaRPr>
          </a:p>
        </p:txBody>
      </p:sp>
      <p:graphicFrame>
        <p:nvGraphicFramePr>
          <p:cNvPr id="16" name="Diagram 15"/>
          <p:cNvGraphicFramePr/>
          <p:nvPr>
            <p:extLst>
              <p:ext uri="{D42A27DB-BD31-4B8C-83A1-F6EECF244321}">
                <p14:modId xmlns:p14="http://schemas.microsoft.com/office/powerpoint/2010/main" val="691067814"/>
              </p:ext>
            </p:extLst>
          </p:nvPr>
        </p:nvGraphicFramePr>
        <p:xfrm>
          <a:off x="4427984" y="1628800"/>
          <a:ext cx="46085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8439" y="6442502"/>
            <a:ext cx="4248472" cy="415498"/>
          </a:xfrm>
          <a:prstGeom prst="rect">
            <a:avLst/>
          </a:prstGeom>
          <a:noFill/>
        </p:spPr>
        <p:txBody>
          <a:bodyPr wrap="square" rtlCol="0">
            <a:spAutoFit/>
          </a:bodyPr>
          <a:lstStyle/>
          <a:p>
            <a:r>
              <a:rPr lang="ja-JP" altLang="en-US" sz="1050" dirty="0" smtClean="0">
                <a:solidFill>
                  <a:schemeClr val="bg2">
                    <a:lumMod val="10000"/>
                  </a:schemeClr>
                </a:solidFill>
                <a:latin typeface="Calibri" panose="020F0502020204030204" pitchFamily="34" charset="0"/>
              </a:rPr>
              <a:t>注</a:t>
            </a:r>
            <a:r>
              <a:rPr lang="en-GB" sz="1050" dirty="0" smtClean="0">
                <a:solidFill>
                  <a:schemeClr val="bg2">
                    <a:lumMod val="10000"/>
                  </a:schemeClr>
                </a:solidFill>
                <a:latin typeface="Calibri" panose="020F0502020204030204" pitchFamily="34" charset="0"/>
              </a:rPr>
              <a:t>: </a:t>
            </a:r>
            <a:r>
              <a:rPr lang="ja-JP" altLang="en-US" sz="1050" dirty="0" smtClean="0">
                <a:solidFill>
                  <a:schemeClr val="bg2">
                    <a:lumMod val="10000"/>
                  </a:schemeClr>
                </a:solidFill>
                <a:latin typeface="Calibri" panose="020F0502020204030204" pitchFamily="34" charset="0"/>
              </a:rPr>
              <a:t>全ての</a:t>
            </a:r>
            <a:r>
              <a:rPr lang="en-GB" sz="1050" dirty="0" smtClean="0">
                <a:solidFill>
                  <a:schemeClr val="bg2">
                    <a:lumMod val="10000"/>
                  </a:schemeClr>
                </a:solidFill>
                <a:latin typeface="Calibri" panose="020F0502020204030204" pitchFamily="34" charset="0"/>
              </a:rPr>
              <a:t>OECD</a:t>
            </a:r>
            <a:r>
              <a:rPr lang="ja-JP" altLang="en-US" sz="1050" dirty="0" smtClean="0">
                <a:solidFill>
                  <a:schemeClr val="bg2">
                    <a:lumMod val="10000"/>
                  </a:schemeClr>
                </a:solidFill>
                <a:latin typeface="Calibri" panose="020F0502020204030204" pitchFamily="34" charset="0"/>
              </a:rPr>
              <a:t>諸国、</a:t>
            </a:r>
            <a:r>
              <a:rPr lang="en-GB" sz="1050" dirty="0" smtClean="0">
                <a:solidFill>
                  <a:schemeClr val="bg2">
                    <a:lumMod val="10000"/>
                  </a:schemeClr>
                </a:solidFill>
                <a:latin typeface="Calibri" panose="020F0502020204030204" pitchFamily="34" charset="0"/>
              </a:rPr>
              <a:t>BRIICS</a:t>
            </a:r>
            <a:r>
              <a:rPr lang="ja-JP" altLang="en-US" sz="1050" dirty="0" smtClean="0">
                <a:solidFill>
                  <a:schemeClr val="bg2">
                    <a:lumMod val="10000"/>
                  </a:schemeClr>
                </a:solidFill>
                <a:latin typeface="Calibri" panose="020F0502020204030204" pitchFamily="34" charset="0"/>
              </a:rPr>
              <a:t>諸国、欧州連合、コロンビアを含む。</a:t>
            </a:r>
            <a:endParaRPr lang="en-GB" sz="1050" dirty="0" smtClean="0">
              <a:solidFill>
                <a:schemeClr val="bg2">
                  <a:lumMod val="10000"/>
                </a:schemeClr>
              </a:solidFill>
              <a:latin typeface="Calibri" panose="020F0502020204030204" pitchFamily="34" charset="0"/>
            </a:endParaRPr>
          </a:p>
          <a:p>
            <a:r>
              <a:rPr lang="ja-JP" altLang="en-US" sz="1050" dirty="0" smtClean="0">
                <a:solidFill>
                  <a:schemeClr val="bg2">
                    <a:lumMod val="10000"/>
                  </a:schemeClr>
                </a:solidFill>
                <a:latin typeface="Calibri" panose="020F0502020204030204" pitchFamily="34" charset="0"/>
              </a:rPr>
              <a:t>出典</a:t>
            </a:r>
            <a:r>
              <a:rPr lang="en-GB" sz="1050" dirty="0" smtClean="0">
                <a:solidFill>
                  <a:schemeClr val="bg2">
                    <a:lumMod val="10000"/>
                  </a:schemeClr>
                </a:solidFill>
                <a:latin typeface="Calibri" panose="020F0502020204030204" pitchFamily="34" charset="0"/>
              </a:rPr>
              <a:t>: OECD Going for Growth 2017</a:t>
            </a:r>
            <a:endParaRPr lang="en-GB" sz="105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423779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in.oecd.org\sdataECO\Units\FRONTOFFICE\Economic Outlooks\EO101\Data and charts\PPT_Figs_E\E_Handout_Fig_GfG_Reforms_Others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35074"/>
            <a:ext cx="8957618" cy="48902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21</a:t>
            </a:fld>
            <a:endParaRPr lang="en-GB" dirty="0"/>
          </a:p>
        </p:txBody>
      </p:sp>
      <p:sp>
        <p:nvSpPr>
          <p:cNvPr id="4" name="Rectangle 3"/>
          <p:cNvSpPr/>
          <p:nvPr/>
        </p:nvSpPr>
        <p:spPr>
          <a:xfrm>
            <a:off x="467544" y="221321"/>
            <a:ext cx="8509760" cy="954107"/>
          </a:xfrm>
          <a:prstGeom prst="rect">
            <a:avLst/>
          </a:prstGeom>
        </p:spPr>
        <p:txBody>
          <a:bodyPr wrap="square">
            <a:spAutoFit/>
          </a:bodyPr>
          <a:lstStyle/>
          <a:p>
            <a:pPr algn="ctr">
              <a:defRPr/>
            </a:pPr>
            <a:r>
              <a:rPr lang="ja-JP" altLang="en-US" sz="2800" b="1" dirty="0" smtClean="0">
                <a:solidFill>
                  <a:schemeClr val="tx2"/>
                </a:solidFill>
                <a:latin typeface="+mj-lt"/>
              </a:rPr>
              <a:t>包摂的な成長を強化するため、</a:t>
            </a:r>
            <a:endParaRPr lang="en-US" altLang="ja-JP" sz="2800" b="1" dirty="0" smtClean="0">
              <a:solidFill>
                <a:schemeClr val="tx2"/>
              </a:solidFill>
              <a:latin typeface="+mj-lt"/>
            </a:endParaRPr>
          </a:p>
          <a:p>
            <a:pPr algn="ctr">
              <a:defRPr/>
            </a:pPr>
            <a:r>
              <a:rPr lang="ja-JP" altLang="en-US" sz="2800" b="1" dirty="0">
                <a:solidFill>
                  <a:schemeClr val="tx2"/>
                </a:solidFill>
                <a:latin typeface="+mj-lt"/>
              </a:rPr>
              <a:t>国内</a:t>
            </a:r>
            <a:r>
              <a:rPr lang="ja-JP" altLang="en-US" sz="2800" b="1" dirty="0" smtClean="0">
                <a:solidFill>
                  <a:schemeClr val="tx2"/>
                </a:solidFill>
                <a:latin typeface="+mj-lt"/>
              </a:rPr>
              <a:t>改革の政策パッケージを実施する</a:t>
            </a:r>
            <a:endParaRPr lang="en-GB" sz="2800" b="1" dirty="0">
              <a:solidFill>
                <a:schemeClr val="tx2"/>
              </a:solidFill>
              <a:latin typeface="+mj-lt"/>
            </a:endParaRPr>
          </a:p>
        </p:txBody>
      </p:sp>
      <p:sp>
        <p:nvSpPr>
          <p:cNvPr id="7" name="TextBox 6"/>
          <p:cNvSpPr txBox="1"/>
          <p:nvPr/>
        </p:nvSpPr>
        <p:spPr>
          <a:xfrm>
            <a:off x="2195736" y="1296520"/>
            <a:ext cx="4824536" cy="338554"/>
          </a:xfrm>
          <a:prstGeom prst="rect">
            <a:avLst/>
          </a:prstGeom>
          <a:noFill/>
        </p:spPr>
        <p:txBody>
          <a:bodyPr wrap="square" rtlCol="0">
            <a:spAutoFit/>
          </a:bodyPr>
          <a:lstStyle/>
          <a:p>
            <a:pPr lvl="0" algn="ctr"/>
            <a:r>
              <a:rPr lang="en-US" sz="1600" b="1" dirty="0" smtClean="0">
                <a:solidFill>
                  <a:schemeClr val="bg2">
                    <a:lumMod val="10000"/>
                  </a:schemeClr>
                </a:solidFill>
                <a:latin typeface="Calibri" pitchFamily="34" charset="0"/>
              </a:rPr>
              <a:t>OECD </a:t>
            </a:r>
            <a:r>
              <a:rPr lang="en-US" sz="1600" b="1" i="1" dirty="0">
                <a:solidFill>
                  <a:schemeClr val="bg2">
                    <a:lumMod val="10000"/>
                  </a:schemeClr>
                </a:solidFill>
                <a:latin typeface="Calibri" pitchFamily="34" charset="0"/>
              </a:rPr>
              <a:t>Going for Growth </a:t>
            </a:r>
            <a:r>
              <a:rPr lang="ja-JP" altLang="en-US" sz="1600" b="1" i="1" dirty="0" smtClean="0">
                <a:solidFill>
                  <a:schemeClr val="bg2">
                    <a:lumMod val="10000"/>
                  </a:schemeClr>
                </a:solidFill>
                <a:latin typeface="Calibri" pitchFamily="34" charset="0"/>
              </a:rPr>
              <a:t>の提言の実施状況</a:t>
            </a:r>
            <a:endParaRPr lang="en-US" sz="1600" b="1" dirty="0">
              <a:solidFill>
                <a:schemeClr val="bg2">
                  <a:lumMod val="10000"/>
                </a:schemeClr>
              </a:solidFill>
              <a:latin typeface="Calibri" pitchFamily="34" charset="0"/>
            </a:endParaRPr>
          </a:p>
        </p:txBody>
      </p:sp>
      <p:sp>
        <p:nvSpPr>
          <p:cNvPr id="10" name="TextBox 9"/>
          <p:cNvSpPr txBox="1"/>
          <p:nvPr/>
        </p:nvSpPr>
        <p:spPr>
          <a:xfrm>
            <a:off x="755576" y="6442502"/>
            <a:ext cx="4248472" cy="415498"/>
          </a:xfrm>
          <a:prstGeom prst="rect">
            <a:avLst/>
          </a:prstGeom>
          <a:noFill/>
        </p:spPr>
        <p:txBody>
          <a:bodyPr wrap="square" rtlCol="0">
            <a:spAutoFit/>
          </a:bodyPr>
          <a:lstStyle/>
          <a:p>
            <a:r>
              <a:rPr lang="ja-JP" altLang="en-US" sz="1050" dirty="0" smtClean="0">
                <a:solidFill>
                  <a:schemeClr val="bg2">
                    <a:lumMod val="10000"/>
                  </a:schemeClr>
                </a:solidFill>
                <a:latin typeface="Calibri" panose="020F0502020204030204" pitchFamily="34" charset="0"/>
              </a:rPr>
              <a:t>注</a:t>
            </a:r>
            <a:r>
              <a:rPr lang="en-GB" sz="1050" dirty="0" smtClean="0">
                <a:solidFill>
                  <a:schemeClr val="bg2">
                    <a:lumMod val="10000"/>
                  </a:schemeClr>
                </a:solidFill>
                <a:latin typeface="Calibri" panose="020F0502020204030204" pitchFamily="34" charset="0"/>
              </a:rPr>
              <a:t>: </a:t>
            </a:r>
            <a:r>
              <a:rPr lang="ja-JP" altLang="en-US" sz="1050" dirty="0" smtClean="0">
                <a:solidFill>
                  <a:schemeClr val="bg2">
                    <a:lumMod val="10000"/>
                  </a:schemeClr>
                </a:solidFill>
                <a:latin typeface="Calibri" panose="020F0502020204030204" pitchFamily="34" charset="0"/>
              </a:rPr>
              <a:t>全ての</a:t>
            </a:r>
            <a:r>
              <a:rPr lang="en-GB" sz="1050" dirty="0" smtClean="0">
                <a:solidFill>
                  <a:schemeClr val="bg2">
                    <a:lumMod val="10000"/>
                  </a:schemeClr>
                </a:solidFill>
                <a:latin typeface="Calibri" panose="020F0502020204030204" pitchFamily="34" charset="0"/>
              </a:rPr>
              <a:t>OECD</a:t>
            </a:r>
            <a:r>
              <a:rPr lang="ja-JP" altLang="en-US" sz="1050" dirty="0" smtClean="0">
                <a:solidFill>
                  <a:schemeClr val="bg2">
                    <a:lumMod val="10000"/>
                  </a:schemeClr>
                </a:solidFill>
                <a:latin typeface="Calibri" panose="020F0502020204030204" pitchFamily="34" charset="0"/>
              </a:rPr>
              <a:t>諸国、</a:t>
            </a:r>
            <a:r>
              <a:rPr lang="en-GB" sz="1050" dirty="0" smtClean="0">
                <a:solidFill>
                  <a:schemeClr val="bg2">
                    <a:lumMod val="10000"/>
                  </a:schemeClr>
                </a:solidFill>
                <a:latin typeface="Calibri" panose="020F0502020204030204" pitchFamily="34" charset="0"/>
              </a:rPr>
              <a:t>BRIICS</a:t>
            </a:r>
            <a:r>
              <a:rPr lang="ja-JP" altLang="en-US" sz="1050" dirty="0" smtClean="0">
                <a:solidFill>
                  <a:schemeClr val="bg2">
                    <a:lumMod val="10000"/>
                  </a:schemeClr>
                </a:solidFill>
                <a:latin typeface="Calibri" panose="020F0502020204030204" pitchFamily="34" charset="0"/>
              </a:rPr>
              <a:t>諸国、欧州連合、コロンビアを含む。</a:t>
            </a:r>
            <a:endParaRPr lang="en-GB" sz="1050" dirty="0" smtClean="0">
              <a:solidFill>
                <a:schemeClr val="bg2">
                  <a:lumMod val="10000"/>
                </a:schemeClr>
              </a:solidFill>
              <a:latin typeface="Calibri" panose="020F0502020204030204" pitchFamily="34" charset="0"/>
            </a:endParaRPr>
          </a:p>
          <a:p>
            <a:r>
              <a:rPr lang="ja-JP" altLang="en-US" sz="1050" dirty="0" smtClean="0">
                <a:solidFill>
                  <a:schemeClr val="bg2">
                    <a:lumMod val="10000"/>
                  </a:schemeClr>
                </a:solidFill>
                <a:latin typeface="Calibri" panose="020F0502020204030204" pitchFamily="34" charset="0"/>
              </a:rPr>
              <a:t>出典</a:t>
            </a:r>
            <a:r>
              <a:rPr lang="en-GB" sz="1050" dirty="0" smtClean="0">
                <a:solidFill>
                  <a:schemeClr val="bg2">
                    <a:lumMod val="10000"/>
                  </a:schemeClr>
                </a:solidFill>
                <a:latin typeface="Calibri" panose="020F0502020204030204" pitchFamily="34" charset="0"/>
              </a:rPr>
              <a:t>: OECD Going for Growth 2017</a:t>
            </a:r>
            <a:endParaRPr lang="en-GB" sz="105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110141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43713"/>
            <a:ext cx="7920880" cy="954107"/>
          </a:xfrm>
          <a:prstGeom prst="rect">
            <a:avLst/>
          </a:prstGeom>
        </p:spPr>
        <p:txBody>
          <a:bodyPr wrap="square">
            <a:spAutoFit/>
          </a:bodyPr>
          <a:lstStyle/>
          <a:p>
            <a:pPr algn="ctr">
              <a:defRPr/>
            </a:pPr>
            <a:r>
              <a:rPr lang="en-US" sz="2800" b="1" dirty="0" smtClean="0">
                <a:solidFill>
                  <a:schemeClr val="tx2"/>
                </a:solidFill>
                <a:latin typeface="+mj-lt"/>
              </a:rPr>
              <a:t> </a:t>
            </a:r>
            <a:r>
              <a:rPr lang="ja-JP" altLang="en-US" sz="2800" b="1" dirty="0" smtClean="0">
                <a:solidFill>
                  <a:schemeClr val="tx2"/>
                </a:solidFill>
                <a:latin typeface="+mj-lt"/>
              </a:rPr>
              <a:t>人々</a:t>
            </a:r>
            <a:r>
              <a:rPr lang="ja-JP" altLang="en-US" sz="2800" b="1" dirty="0">
                <a:solidFill>
                  <a:schemeClr val="tx2"/>
                </a:solidFill>
                <a:latin typeface="+mj-lt"/>
              </a:rPr>
              <a:t>、</a:t>
            </a:r>
            <a:r>
              <a:rPr lang="ja-JP" altLang="en-US" sz="2800" b="1" dirty="0" smtClean="0">
                <a:solidFill>
                  <a:schemeClr val="tx2"/>
                </a:solidFill>
                <a:latin typeface="+mj-lt"/>
              </a:rPr>
              <a:t>解雇された労働者が適応し、</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新たな機会を得られる手助けをすべき</a:t>
            </a:r>
            <a:endParaRPr lang="en-US" sz="2800" b="1" dirty="0" smtClean="0">
              <a:solidFill>
                <a:schemeClr val="tx2"/>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22</a:t>
            </a:fld>
            <a:endParaRPr lang="en-GB" dirty="0"/>
          </a:p>
        </p:txBody>
      </p:sp>
      <p:sp>
        <p:nvSpPr>
          <p:cNvPr id="6" name="TextBox 5"/>
          <p:cNvSpPr txBox="1"/>
          <p:nvPr/>
        </p:nvSpPr>
        <p:spPr>
          <a:xfrm>
            <a:off x="792229" y="6396335"/>
            <a:ext cx="7297353" cy="461665"/>
          </a:xfrm>
          <a:prstGeom prst="rect">
            <a:avLst/>
          </a:prstGeom>
          <a:noFill/>
        </p:spPr>
        <p:txBody>
          <a:bodyPr wrap="square" rtlCol="0">
            <a:spAutoFit/>
          </a:bodyPr>
          <a:lstStyle/>
          <a:p>
            <a:endParaRPr lang="en-US" sz="1200" dirty="0" smtClean="0">
              <a:solidFill>
                <a:schemeClr val="bg2">
                  <a:lumMod val="10000"/>
                </a:schemeClr>
              </a:solidFill>
              <a:latin typeface="Calibri" panose="020F0502020204030204" pitchFamily="34" charset="0"/>
            </a:endParaRPr>
          </a:p>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US" sz="1200" dirty="0" smtClean="0">
                <a:solidFill>
                  <a:schemeClr val="bg2">
                    <a:lumMod val="10000"/>
                  </a:schemeClr>
                </a:solidFill>
                <a:latin typeface="Calibri" panose="020F0502020204030204" pitchFamily="34" charset="0"/>
              </a:rPr>
              <a:t>OECD </a:t>
            </a:r>
            <a:r>
              <a:rPr lang="en-US" sz="1200" i="1" dirty="0" smtClean="0">
                <a:solidFill>
                  <a:schemeClr val="bg2">
                    <a:lumMod val="10000"/>
                  </a:schemeClr>
                </a:solidFill>
                <a:latin typeface="Calibri" panose="020F0502020204030204" pitchFamily="34" charset="0"/>
              </a:rPr>
              <a:t>Going for Growth </a:t>
            </a:r>
            <a:r>
              <a:rPr lang="en-US" sz="1200" dirty="0" smtClean="0">
                <a:solidFill>
                  <a:schemeClr val="bg2">
                    <a:lumMod val="10000"/>
                  </a:schemeClr>
                </a:solidFill>
                <a:latin typeface="Calibri" panose="020F0502020204030204" pitchFamily="34" charset="0"/>
              </a:rPr>
              <a:t>2017.</a:t>
            </a:r>
            <a:endParaRPr lang="en-GB" sz="1200" dirty="0">
              <a:solidFill>
                <a:schemeClr val="bg2">
                  <a:lumMod val="10000"/>
                </a:schemeClr>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46277934"/>
              </p:ext>
            </p:extLst>
          </p:nvPr>
        </p:nvGraphicFramePr>
        <p:xfrm>
          <a:off x="323527" y="1412772"/>
          <a:ext cx="8640960" cy="5199290"/>
        </p:xfrm>
        <a:graphic>
          <a:graphicData uri="http://schemas.openxmlformats.org/drawingml/2006/table">
            <a:tbl>
              <a:tblPr/>
              <a:tblGrid>
                <a:gridCol w="720080"/>
                <a:gridCol w="720080"/>
                <a:gridCol w="720080"/>
                <a:gridCol w="720080"/>
                <a:gridCol w="720080"/>
                <a:gridCol w="720080"/>
                <a:gridCol w="720080"/>
                <a:gridCol w="720080"/>
                <a:gridCol w="720080"/>
                <a:gridCol w="720080"/>
                <a:gridCol w="720080"/>
                <a:gridCol w="720080"/>
              </a:tblGrid>
              <a:tr h="383161">
                <a:tc gridSpan="7">
                  <a:txBody>
                    <a:bodyPr/>
                    <a:lstStyle/>
                    <a:p>
                      <a:pPr algn="l" rtl="0" fontAlgn="t"/>
                      <a:r>
                        <a:rPr lang="en-GB" sz="1600" b="0" i="1" u="none" strike="noStrike" dirty="0">
                          <a:solidFill>
                            <a:srgbClr val="171717"/>
                          </a:solidFill>
                          <a:effectLst/>
                          <a:latin typeface="Calibri"/>
                        </a:rPr>
                        <a:t> </a:t>
                      </a:r>
                    </a:p>
                  </a:txBody>
                  <a:tcPr marL="9525" marR="9525" marT="9525" marB="0">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algn="ctr" rtl="0" eaLnBrk="1" fontAlgn="ctr" latinLnBrk="0" hangingPunct="1"/>
                      <a:r>
                        <a:rPr kumimoji="0" lang="en-GB" sz="1400" b="1" i="0" u="none" strike="noStrike" kern="1200" dirty="0" smtClean="0">
                          <a:solidFill>
                            <a:srgbClr val="171717"/>
                          </a:solidFill>
                          <a:effectLst/>
                          <a:latin typeface="Calibri"/>
                          <a:ea typeface="+mn-ea"/>
                          <a:cs typeface="+mn-cs"/>
                        </a:rPr>
                        <a:t>OECD</a:t>
                      </a:r>
                      <a:r>
                        <a:rPr kumimoji="0" lang="ja-JP" altLang="en-US" sz="1400" b="1" i="0" u="none" strike="noStrike" kern="1200" baseline="0" dirty="0" smtClean="0">
                          <a:solidFill>
                            <a:srgbClr val="171717"/>
                          </a:solidFill>
                          <a:effectLst/>
                          <a:latin typeface="Calibri"/>
                          <a:ea typeface="+mn-ea"/>
                          <a:cs typeface="+mn-cs"/>
                        </a:rPr>
                        <a:t> </a:t>
                      </a:r>
                      <a:r>
                        <a:rPr kumimoji="0" lang="en-GB" sz="1400" b="1" i="0" u="none" strike="noStrike" kern="1200" baseline="0" dirty="0" smtClean="0">
                          <a:solidFill>
                            <a:srgbClr val="171717"/>
                          </a:solidFill>
                          <a:effectLst/>
                          <a:latin typeface="Calibri"/>
                          <a:ea typeface="+mn-ea"/>
                          <a:cs typeface="+mn-cs"/>
                        </a:rPr>
                        <a:t>Going for Growth</a:t>
                      </a:r>
                      <a:r>
                        <a:rPr kumimoji="0" lang="ja-JP" altLang="en-US" sz="1400" b="1" i="0" u="none" strike="noStrike" kern="1200" baseline="0" dirty="0" smtClean="0">
                          <a:solidFill>
                            <a:srgbClr val="171717"/>
                          </a:solidFill>
                          <a:effectLst/>
                          <a:latin typeface="Calibri"/>
                          <a:ea typeface="+mn-ea"/>
                          <a:cs typeface="+mn-cs"/>
                        </a:rPr>
                        <a:t>で</a:t>
                      </a:r>
                      <a:endParaRPr kumimoji="0" lang="en-US" altLang="ja-JP" sz="1400" b="1" i="0" u="none" strike="noStrike" kern="1200" baseline="0" dirty="0" smtClean="0">
                        <a:solidFill>
                          <a:srgbClr val="171717"/>
                        </a:solidFill>
                        <a:effectLst/>
                        <a:latin typeface="Calibri"/>
                        <a:ea typeface="+mn-ea"/>
                        <a:cs typeface="+mn-cs"/>
                      </a:endParaRPr>
                    </a:p>
                    <a:p>
                      <a:pPr marL="0" algn="ctr" rtl="0" eaLnBrk="1" fontAlgn="ctr" latinLnBrk="0" hangingPunct="1"/>
                      <a:r>
                        <a:rPr kumimoji="0" lang="ja-JP" altLang="en-US" sz="1400" b="1" i="0" u="none" strike="noStrike" kern="1200" baseline="0" dirty="0" smtClean="0">
                          <a:solidFill>
                            <a:srgbClr val="171717"/>
                          </a:solidFill>
                          <a:effectLst/>
                          <a:latin typeface="Calibri"/>
                          <a:ea typeface="+mn-ea"/>
                          <a:cs typeface="+mn-cs"/>
                        </a:rPr>
                        <a:t>改革の優先度のある国</a:t>
                      </a:r>
                      <a:r>
                        <a:rPr kumimoji="0" lang="en-GB" sz="1400" b="1" i="0" u="none" strike="noStrike" kern="1200" baseline="0" dirty="0" smtClean="0">
                          <a:solidFill>
                            <a:srgbClr val="171717"/>
                          </a:solidFill>
                          <a:effectLst/>
                          <a:latin typeface="Calibri"/>
                          <a:ea typeface="+mn-ea"/>
                          <a:cs typeface="+mn-cs"/>
                        </a:rPr>
                        <a:t> </a:t>
                      </a:r>
                      <a:r>
                        <a:rPr kumimoji="0" lang="en-GB" sz="1400" b="1" i="0" u="none" strike="noStrike" kern="1200" dirty="0" smtClean="0">
                          <a:solidFill>
                            <a:srgbClr val="171717"/>
                          </a:solidFill>
                          <a:effectLst/>
                          <a:latin typeface="Calibri"/>
                          <a:ea typeface="+mn-ea"/>
                          <a:cs typeface="+mn-cs"/>
                        </a:rPr>
                        <a:t> </a:t>
                      </a:r>
                      <a:endParaRPr kumimoji="0" lang="en-GB" sz="1400" b="1" i="0" u="none" strike="noStrike" kern="1200" dirty="0">
                        <a:solidFill>
                          <a:srgbClr val="171717"/>
                        </a:solidFill>
                        <a:effectLst/>
                        <a:latin typeface="Calibri"/>
                        <a:ea typeface="+mn-ea"/>
                        <a:cs typeface="+mn-cs"/>
                      </a:endParaRPr>
                    </a:p>
                  </a:txBody>
                  <a:tcPr marL="9525" marR="9525" marT="9525" marB="0" anchor="ctr">
                    <a:lnL>
                      <a:noFill/>
                    </a:lnL>
                    <a:lnR>
                      <a:noFill/>
                    </a:lnR>
                    <a:lnT>
                      <a:noFill/>
                    </a:lnT>
                    <a:lnB w="12700" cap="flat" cmpd="sng" algn="ctr">
                      <a:solidFill>
                        <a:schemeClr val="bg2">
                          <a:lumMod val="10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r>
              <a:tr h="395521">
                <a:tc gridSpan="7">
                  <a:txBody>
                    <a:bodyPr/>
                    <a:lstStyle/>
                    <a:p>
                      <a:pPr algn="l" rtl="0" fontAlgn="ctr"/>
                      <a:r>
                        <a:rPr kumimoji="0" lang="ja-JP" altLang="en-US" sz="1800" b="1" kern="1200" dirty="0" smtClean="0">
                          <a:solidFill>
                            <a:srgbClr val="17B917"/>
                          </a:solidFill>
                          <a:latin typeface="Calibri" panose="020F0502020204030204" pitchFamily="34" charset="0"/>
                          <a:ea typeface="+mn-ea"/>
                          <a:cs typeface="+mn-cs"/>
                        </a:rPr>
                        <a:t>解雇された労働者が新たな職を得られる手助けをする</a:t>
                      </a:r>
                      <a:endParaRPr lang="en-GB" sz="18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pPr algn="l" rtl="0" fontAlgn="ctr"/>
                      <a:endParaRPr lang="en-GB" sz="1600" b="1" i="0" u="none" strike="noStrike" dirty="0">
                        <a:solidFill>
                          <a:srgbClr val="171717"/>
                        </a:solidFill>
                        <a:effectLst/>
                        <a:latin typeface="Calibri"/>
                      </a:endParaRPr>
                    </a:p>
                  </a:txBody>
                  <a:tcPr marL="9525" marR="9525" marT="9525" marB="0" anchor="ctr">
                    <a:lnL>
                      <a:noFill/>
                    </a:lnL>
                    <a:lnR>
                      <a:noFill/>
                    </a:lnR>
                    <a:lnT>
                      <a:noFill/>
                    </a:lnT>
                    <a:lnB>
                      <a:noFill/>
                    </a:lnB>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171717"/>
                      </a:solidFill>
                      <a:prstDash val="solid"/>
                      <a:round/>
                      <a:headEnd type="none" w="med" len="med"/>
                      <a:tailEnd type="none" w="med" len="med"/>
                    </a:lnB>
                    <a:solidFill>
                      <a:srgbClr val="FFFFFF"/>
                    </a:solidFill>
                  </a:tcPr>
                </a:tc>
                <a:tc>
                  <a:txBody>
                    <a:bodyPr/>
                    <a:lstStyle/>
                    <a:p>
                      <a:pPr algn="ctr" rtl="0" fontAlgn="ctr"/>
                      <a:r>
                        <a:rPr lang="en-GB" sz="1400" b="1" i="0" u="none" strike="noStrike">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171717"/>
                      </a:solidFill>
                      <a:prstDash val="solid"/>
                      <a:round/>
                      <a:headEnd type="none" w="med" len="med"/>
                      <a:tailEnd type="none" w="med" len="med"/>
                    </a:lnB>
                    <a:solidFill>
                      <a:srgbClr val="FFFFFF"/>
                    </a:solidFill>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171717"/>
                      </a:solidFill>
                      <a:prstDash val="solid"/>
                      <a:round/>
                      <a:headEnd type="none" w="med" len="med"/>
                      <a:tailEnd type="none" w="med" len="med"/>
                    </a:lnB>
                    <a:solidFill>
                      <a:srgbClr val="FFFFFF"/>
                    </a:solidFill>
                  </a:tcPr>
                </a:tc>
                <a:tc>
                  <a:txBody>
                    <a:bodyPr/>
                    <a:lstStyle/>
                    <a:p>
                      <a:pPr algn="ctr" rtl="0" fontAlgn="ctr"/>
                      <a:r>
                        <a:rPr lang="en-GB" sz="1400" b="1" i="0" u="none" strike="noStrike">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171717"/>
                      </a:solidFill>
                      <a:prstDash val="solid"/>
                      <a:round/>
                      <a:headEnd type="none" w="med" len="med"/>
                      <a:tailEnd type="none" w="med" len="med"/>
                    </a:lnB>
                    <a:solidFill>
                      <a:srgbClr val="FFFFFF"/>
                    </a:solidFill>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r>
              <a:tr h="766321">
                <a:tc gridSpan="7">
                  <a:txBody>
                    <a:bodyPr/>
                    <a:lstStyle/>
                    <a:p>
                      <a:pPr algn="l" rtl="0" fontAlgn="ctr"/>
                      <a:r>
                        <a:rPr lang="ja-JP" altLang="en-US" sz="1600" b="1" i="0" u="none" strike="noStrike" dirty="0" smtClean="0">
                          <a:solidFill>
                            <a:schemeClr val="bg2">
                              <a:lumMod val="10000"/>
                            </a:schemeClr>
                          </a:solidFill>
                          <a:effectLst/>
                          <a:latin typeface="Calibri"/>
                        </a:rPr>
                        <a:t>積極的労働市場政策の範囲を広げ、効率性を高める</a:t>
                      </a:r>
                      <a:endParaRPr lang="en-US" sz="1600" b="1" i="0" u="none" strike="noStrike" dirty="0" smtClean="0">
                        <a:solidFill>
                          <a:schemeClr val="bg2">
                            <a:lumMod val="10000"/>
                          </a:schemeClr>
                        </a:solidFill>
                        <a:effectLst/>
                        <a:latin typeface="Calibri"/>
                      </a:endParaRPr>
                    </a:p>
                  </a:txBody>
                  <a:tcPr marL="9525" marR="9525" marT="9525" marB="0" anchor="ctr">
                    <a:lnL>
                      <a:noFill/>
                    </a:lnL>
                    <a:lnR w="12700" cap="flat" cmpd="sng" algn="ctr">
                      <a:solidFill>
                        <a:srgbClr val="171717"/>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kern="1200" dirty="0" smtClean="0">
                          <a:solidFill>
                            <a:schemeClr val="bg2">
                              <a:lumMod val="10000"/>
                            </a:schemeClr>
                          </a:solidFill>
                          <a:latin typeface="Arial Narrow" panose="020B0606020202030204" pitchFamily="34" charset="0"/>
                          <a:ea typeface="+mn-ea"/>
                          <a:cs typeface="+mn-cs"/>
                        </a:rPr>
                        <a:t>ARG ESP GBR GRC </a:t>
                      </a:r>
                      <a:br>
                        <a:rPr kumimoji="0" lang="en-GB" sz="1400" b="1" kern="1200" dirty="0" smtClean="0">
                          <a:solidFill>
                            <a:schemeClr val="bg2">
                              <a:lumMod val="10000"/>
                            </a:schemeClr>
                          </a:solidFill>
                          <a:latin typeface="Arial Narrow" panose="020B0606020202030204" pitchFamily="34" charset="0"/>
                          <a:ea typeface="+mn-ea"/>
                          <a:cs typeface="+mn-cs"/>
                        </a:rPr>
                      </a:br>
                      <a:r>
                        <a:rPr kumimoji="0" lang="en-GB" sz="1400" b="1" kern="1200" dirty="0" smtClean="0">
                          <a:solidFill>
                            <a:schemeClr val="bg2">
                              <a:lumMod val="10000"/>
                            </a:schemeClr>
                          </a:solidFill>
                          <a:latin typeface="Arial Narrow" panose="020B0606020202030204" pitchFamily="34" charset="0"/>
                          <a:ea typeface="+mn-ea"/>
                          <a:cs typeface="+mn-cs"/>
                        </a:rPr>
                        <a:t>USA ZAF</a:t>
                      </a:r>
                      <a:endParaRPr kumimoji="0" lang="en-GB" sz="1400" b="1" kern="1200" dirty="0">
                        <a:solidFill>
                          <a:schemeClr val="bg2">
                            <a:lumMod val="10000"/>
                          </a:schemeClr>
                        </a:solidFill>
                        <a:latin typeface="Arial Narrow" panose="020B0606020202030204" pitchFamily="34" charset="0"/>
                        <a:ea typeface="+mn-ea"/>
                        <a:cs typeface="+mn-cs"/>
                      </a:endParaRPr>
                    </a:p>
                  </a:txBody>
                  <a:tcPr marL="9525" marR="9525" marT="9525" marB="0" anchor="ctr">
                    <a:lnL w="12700" cap="flat" cmpd="sng" algn="ctr">
                      <a:solidFill>
                        <a:srgbClr val="171717"/>
                      </a:solidFill>
                      <a:prstDash val="solid"/>
                      <a:round/>
                      <a:headEnd type="none" w="med" len="med"/>
                      <a:tailEnd type="none" w="med" len="med"/>
                    </a:lnL>
                    <a:lnR w="12700" cap="flat" cmpd="sng" algn="ctr">
                      <a:solidFill>
                        <a:srgbClr val="171717"/>
                      </a:solidFill>
                      <a:prstDash val="solid"/>
                      <a:round/>
                      <a:headEnd type="none" w="med" len="med"/>
                      <a:tailEnd type="none" w="med" len="med"/>
                    </a:lnR>
                    <a:lnT w="12700" cap="flat" cmpd="sng" algn="ctr">
                      <a:solidFill>
                        <a:srgbClr val="171717"/>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800" b="0" i="0" u="none" strike="noStrike" dirty="0">
                        <a:solidFill>
                          <a:srgbClr val="000000"/>
                        </a:solidFill>
                        <a:effectLst/>
                        <a:latin typeface="Arial"/>
                      </a:endParaRPr>
                    </a:p>
                  </a:txBody>
                  <a:tcPr marL="9525" marR="9525" marT="9525" marB="0" anchor="ctr">
                    <a:lnL w="12700" cap="flat" cmpd="sng" algn="ctr">
                      <a:solidFill>
                        <a:srgbClr val="171717"/>
                      </a:solidFill>
                      <a:prstDash val="solid"/>
                      <a:round/>
                      <a:headEnd type="none" w="med" len="med"/>
                      <a:tailEnd type="none" w="med" len="med"/>
                    </a:lnL>
                    <a:lnR>
                      <a:noFill/>
                    </a:lnR>
                    <a:lnT>
                      <a:noFill/>
                    </a:lnT>
                    <a:lnB>
                      <a:noFill/>
                    </a:lnB>
                  </a:tcPr>
                </a:tc>
              </a:tr>
              <a:tr h="395521">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ctr" rtl="0" fontAlgn="ctr"/>
                      <a:endParaRPr lang="en-GB" sz="1400" b="0" i="0" u="none" strike="noStrike" dirty="0">
                        <a:solidFill>
                          <a:srgbClr val="171717"/>
                        </a:solidFill>
                        <a:effectLst/>
                        <a:latin typeface="Calibri"/>
                      </a:endParaRPr>
                    </a:p>
                  </a:txBody>
                  <a:tcPr marL="9525" marR="9525" marT="9525" marB="0" anchor="ctr">
                    <a:lnL>
                      <a:noFill/>
                    </a:lnL>
                    <a:lnR>
                      <a:noFill/>
                    </a:lnR>
                    <a:lnT>
                      <a:noFill/>
                    </a:lnT>
                    <a:lnB>
                      <a:noFill/>
                    </a:lnB>
                  </a:tcPr>
                </a:tc>
                <a:tc>
                  <a:txBody>
                    <a:bodyPr/>
                    <a:lstStyle/>
                    <a:p>
                      <a:pPr algn="ctr" fontAlgn="ctr"/>
                      <a:r>
                        <a:rPr lang="en-GB" sz="1800" b="0" i="0" u="none" strike="noStrike" dirty="0">
                          <a:solidFill>
                            <a:srgbClr val="000000"/>
                          </a:solidFill>
                          <a:effectLst/>
                          <a:latin typeface="Arial"/>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0" i="0" u="none" strike="noStrike" dirty="0">
                          <a:solidFill>
                            <a:srgbClr val="000000"/>
                          </a:solidFill>
                          <a:effectLst/>
                          <a:latin typeface="Arial"/>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0" i="0" u="none" strike="noStrike" dirty="0">
                          <a:solidFill>
                            <a:srgbClr val="000000"/>
                          </a:solidFill>
                          <a:effectLst/>
                          <a:latin typeface="Arial"/>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0" i="0" u="none" strike="noStrike" dirty="0">
                          <a:solidFill>
                            <a:srgbClr val="000000"/>
                          </a:solidFill>
                          <a:effectLst/>
                          <a:latin typeface="Arial"/>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r>
              <a:tr h="645193">
                <a:tc gridSpan="7">
                  <a:txBody>
                    <a:bodyPr/>
                    <a:lstStyle/>
                    <a:p>
                      <a:pPr algn="l" rtl="0" fontAlgn="ctr"/>
                      <a:r>
                        <a:rPr lang="ja-JP" altLang="en-US" sz="1600" b="1" i="0" u="none" strike="noStrike" dirty="0" smtClean="0">
                          <a:solidFill>
                            <a:schemeClr val="bg2">
                              <a:lumMod val="10000"/>
                            </a:schemeClr>
                          </a:solidFill>
                          <a:effectLst/>
                          <a:latin typeface="Calibri"/>
                        </a:rPr>
                        <a:t>低技能労働者の税負担を減らし、雇用創出を促進する</a:t>
                      </a:r>
                      <a:endParaRPr lang="en-US" sz="1600" b="1" i="0" u="none" strike="noStrike" dirty="0" smtClean="0">
                        <a:solidFill>
                          <a:schemeClr val="bg2">
                            <a:lumMod val="10000"/>
                          </a:schemeClr>
                        </a:solidFill>
                        <a:effectLst/>
                        <a:latin typeface="Calibri"/>
                      </a:endParaRPr>
                    </a:p>
                  </a:txBody>
                  <a:tcPr marL="9525" marR="9525" marT="9525"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GB" sz="1400" b="1" kern="1200" dirty="0" smtClean="0">
                          <a:solidFill>
                            <a:schemeClr val="bg2">
                              <a:lumMod val="10000"/>
                            </a:schemeClr>
                          </a:solidFill>
                          <a:latin typeface="Arial Narrow" panose="020B0606020202030204" pitchFamily="34" charset="0"/>
                          <a:ea typeface="+mn-ea"/>
                          <a:cs typeface="+mn-cs"/>
                        </a:rPr>
                        <a:t>BEL DEU ESP HUN ITA</a:t>
                      </a:r>
                      <a:br>
                        <a:rPr kumimoji="0" lang="en-GB" sz="1400" b="1" kern="1200" dirty="0" smtClean="0">
                          <a:solidFill>
                            <a:schemeClr val="bg2">
                              <a:lumMod val="10000"/>
                            </a:schemeClr>
                          </a:solidFill>
                          <a:latin typeface="Arial Narrow" panose="020B0606020202030204" pitchFamily="34" charset="0"/>
                          <a:ea typeface="+mn-ea"/>
                          <a:cs typeface="+mn-cs"/>
                        </a:rPr>
                      </a:br>
                      <a:r>
                        <a:rPr kumimoji="0" lang="en-GB" sz="1400" b="1" kern="1200" dirty="0" smtClean="0">
                          <a:solidFill>
                            <a:schemeClr val="bg2">
                              <a:lumMod val="10000"/>
                            </a:schemeClr>
                          </a:solidFill>
                          <a:latin typeface="Arial Narrow" panose="020B0606020202030204" pitchFamily="34" charset="0"/>
                          <a:ea typeface="+mn-ea"/>
                          <a:cs typeface="+mn-cs"/>
                        </a:rPr>
                        <a:t>NLD POL TUR</a:t>
                      </a:r>
                      <a:endParaRPr kumimoji="0" lang="en-GB" sz="1400" b="1" kern="1200" dirty="0">
                        <a:solidFill>
                          <a:schemeClr val="bg2">
                            <a:lumMod val="10000"/>
                          </a:schemeClr>
                        </a:solidFill>
                        <a:latin typeface="Arial Narrow" panose="020B0606020202030204" pitchFamily="34" charset="0"/>
                        <a:ea typeface="+mn-ea"/>
                        <a:cs typeface="+mn-cs"/>
                      </a:endParaRPr>
                    </a:p>
                  </a:txBody>
                  <a:tcPr marL="9525" marR="9525" marT="9525"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1800" b="0" i="0" u="none" strike="noStrike" dirty="0">
                        <a:solidFill>
                          <a:srgbClr val="000000"/>
                        </a:solidFill>
                        <a:effectLst/>
                        <a:latin typeface="Arial"/>
                      </a:endParaRPr>
                    </a:p>
                  </a:txBody>
                  <a:tcPr marL="9525" marR="9525" marT="9525" marB="0" anchor="ctr">
                    <a:lnL w="12700" cap="flat" cmpd="sng" algn="ctr">
                      <a:solidFill>
                        <a:schemeClr val="bg2">
                          <a:lumMod val="10000"/>
                        </a:schemeClr>
                      </a:solidFill>
                      <a:prstDash val="solid"/>
                      <a:round/>
                      <a:headEnd type="none" w="med" len="med"/>
                      <a:tailEnd type="none" w="med" len="med"/>
                    </a:lnL>
                    <a:lnR>
                      <a:noFill/>
                    </a:lnR>
                    <a:lnT>
                      <a:noFill/>
                    </a:lnT>
                    <a:lnB>
                      <a:noFill/>
                    </a:lnB>
                  </a:tcPr>
                </a:tc>
              </a:tr>
              <a:tr h="395521">
                <a:tc gridSpan="6">
                  <a:txBody>
                    <a:bodyPr/>
                    <a:lstStyle/>
                    <a:p>
                      <a:pPr algn="l" fontAlgn="ctr"/>
                      <a:endParaRPr lang="en-GB"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rtl="0" fontAlgn="ctr"/>
                      <a:endParaRPr lang="en-GB" sz="1400" b="0"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5521">
                <a:tc gridSpan="6">
                  <a:txBody>
                    <a:bodyPr/>
                    <a:lstStyle/>
                    <a:p>
                      <a:pPr algn="l" fontAlgn="ctr"/>
                      <a:r>
                        <a:rPr kumimoji="0" lang="ja-JP" altLang="en-US" b="1" kern="1200" dirty="0" smtClean="0">
                          <a:solidFill>
                            <a:srgbClr val="17B917"/>
                          </a:solidFill>
                          <a:latin typeface="Calibri" panose="020F0502020204030204" pitchFamily="34" charset="0"/>
                          <a:ea typeface="+mn-ea"/>
                          <a:cs typeface="+mn-cs"/>
                        </a:rPr>
                        <a:t>人々の仕事への準備をより良くする</a:t>
                      </a:r>
                      <a:endParaRPr lang="en-GB"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gridSpan="6">
                  <a:txBody>
                    <a:bodyPr/>
                    <a:lstStyle/>
                    <a:p>
                      <a:pPr algn="ctr" rtl="0" fontAlgn="ctr"/>
                      <a:endParaRPr lang="en-GB" sz="1400" b="0" i="0" u="none" strike="noStrike" dirty="0">
                        <a:solidFill>
                          <a:srgbClr val="171717"/>
                        </a:solidFill>
                        <a:effectLst/>
                        <a:latin typeface="Calibri"/>
                      </a:endParaRPr>
                    </a:p>
                  </a:txBody>
                  <a:tcPr marL="9525" marR="9525" marT="9525" marB="0" anchor="ctr">
                    <a:lnL>
                      <a:noFill/>
                    </a:lnL>
                    <a:lnR>
                      <a:noFill/>
                    </a:lnR>
                    <a:lnT>
                      <a:noFill/>
                    </a:lnT>
                    <a:lnB>
                      <a:noFill/>
                    </a:lnB>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a:noFill/>
                    </a:lnT>
                    <a:lnB>
                      <a:noFill/>
                    </a:lnB>
                  </a:tcPr>
                </a:tc>
              </a:tr>
              <a:tr h="645193">
                <a:tc gridSpan="7">
                  <a:txBody>
                    <a:bodyPr/>
                    <a:lstStyle/>
                    <a:p>
                      <a:pPr algn="l" rtl="0" fontAlgn="ctr"/>
                      <a:r>
                        <a:rPr lang="ja-JP" altLang="en-US" sz="1600" b="1" i="0" u="none" strike="noStrike" dirty="0" smtClean="0">
                          <a:solidFill>
                            <a:srgbClr val="171717"/>
                          </a:solidFill>
                          <a:effectLst/>
                          <a:latin typeface="Calibri"/>
                        </a:rPr>
                        <a:t>職業訓練・教育を拡張・改善する</a:t>
                      </a:r>
                      <a:endParaRPr lang="en-US" sz="1600" b="1" i="0" u="none" strike="noStrike" dirty="0">
                        <a:solidFill>
                          <a:srgbClr val="171717"/>
                        </a:solidFill>
                        <a:effectLst/>
                        <a:latin typeface="Calibri"/>
                      </a:endParaRPr>
                    </a:p>
                  </a:txBody>
                  <a:tcPr marL="9525" marR="9525" marT="9525"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gridSpan="4">
                  <a:txBody>
                    <a:bodyPr/>
                    <a:lstStyle/>
                    <a:p>
                      <a:pPr algn="ctr" rtl="0" fontAlgn="ctr"/>
                      <a:r>
                        <a:rPr lang="en-GB" sz="1400" b="1" i="0" u="none" strike="noStrike" dirty="0" smtClean="0">
                          <a:solidFill>
                            <a:srgbClr val="171717"/>
                          </a:solidFill>
                          <a:effectLst/>
                          <a:latin typeface="Arial Narrow"/>
                        </a:rPr>
                        <a:t>ARG BRA CHN DNK ESP FRA GBR </a:t>
                      </a:r>
                      <a:br>
                        <a:rPr lang="en-GB" sz="1400" b="1" i="0" u="none" strike="noStrike" dirty="0" smtClean="0">
                          <a:solidFill>
                            <a:srgbClr val="171717"/>
                          </a:solidFill>
                          <a:effectLst/>
                          <a:latin typeface="Arial Narrow"/>
                        </a:rPr>
                      </a:br>
                      <a:r>
                        <a:rPr lang="en-GB" sz="1400" b="1" i="0" u="none" strike="noStrike" dirty="0" smtClean="0">
                          <a:solidFill>
                            <a:srgbClr val="171717"/>
                          </a:solidFill>
                          <a:effectLst/>
                          <a:latin typeface="Arial Narrow"/>
                        </a:rPr>
                        <a:t>GRC IND POL PRT TUR ZAF</a:t>
                      </a:r>
                      <a:endParaRPr lang="en-GB" sz="1400" b="1" i="0" u="none" strike="noStrike" dirty="0">
                        <a:solidFill>
                          <a:srgbClr val="171717"/>
                        </a:solidFill>
                        <a:effectLst/>
                        <a:latin typeface="Arial Narrow"/>
                      </a:endParaRPr>
                    </a:p>
                  </a:txBody>
                  <a:tcPr marL="9525" marR="9525" marT="9525"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400" b="1" i="0" u="none" strike="noStrike" dirty="0">
                        <a:solidFill>
                          <a:srgbClr val="171717"/>
                        </a:solidFill>
                        <a:effectLst/>
                        <a:latin typeface="Arial Narrow"/>
                      </a:endParaRPr>
                    </a:p>
                  </a:txBody>
                  <a:tcPr marL="9525" marR="9525" marT="9525" marB="0" anchor="ctr">
                    <a:lnL w="12700" cap="flat" cmpd="sng" algn="ctr">
                      <a:solidFill>
                        <a:schemeClr val="bg2">
                          <a:lumMod val="10000"/>
                        </a:schemeClr>
                      </a:solidFill>
                      <a:prstDash val="solid"/>
                      <a:round/>
                      <a:headEnd type="none" w="med" len="med"/>
                      <a:tailEnd type="none" w="med" len="med"/>
                    </a:lnL>
                    <a:lnR>
                      <a:noFill/>
                    </a:lnR>
                    <a:lnT>
                      <a:noFill/>
                    </a:lnT>
                    <a:lnB>
                      <a:noFill/>
                    </a:lnB>
                  </a:tcPr>
                </a:tc>
              </a:tr>
              <a:tr h="395521">
                <a:tc gridSpan="6">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1800" b="0" i="0" u="none" strike="noStrike" dirty="0" smtClean="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400" b="1" i="0" u="none" strike="noStrike" dirty="0">
                          <a:solidFill>
                            <a:srgbClr val="171717"/>
                          </a:solidFill>
                          <a:effectLst/>
                          <a:latin typeface="Arial Narrow"/>
                        </a:rPr>
                        <a:t> </a:t>
                      </a:r>
                    </a:p>
                  </a:txBody>
                  <a:tcPr marL="9525" marR="9525" marT="9525"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1800" b="0" i="0" u="none" strike="noStrike" dirty="0">
                        <a:solidFill>
                          <a:srgbClr val="000000"/>
                        </a:solidFill>
                        <a:effectLst/>
                        <a:latin typeface="Arial"/>
                      </a:endParaRPr>
                    </a:p>
                  </a:txBody>
                  <a:tcPr marL="9525" marR="9525" marT="9525" marB="0" anchor="ctr">
                    <a:lnL>
                      <a:noFill/>
                    </a:lnL>
                    <a:lnR>
                      <a:noFill/>
                    </a:lnR>
                    <a:lnT>
                      <a:noFill/>
                    </a:lnT>
                    <a:lnB>
                      <a:noFill/>
                    </a:lnB>
                  </a:tcPr>
                </a:tc>
              </a:tr>
              <a:tr h="566089">
                <a:tc gridSpan="7">
                  <a:txBody>
                    <a:bodyPr/>
                    <a:lstStyle/>
                    <a:p>
                      <a:pPr algn="l" rtl="0" fontAlgn="ctr"/>
                      <a:r>
                        <a:rPr lang="ja-JP" altLang="en-US" sz="1600" b="1" i="0" u="none" strike="noStrike" dirty="0" smtClean="0">
                          <a:solidFill>
                            <a:srgbClr val="171717"/>
                          </a:solidFill>
                          <a:effectLst/>
                          <a:latin typeface="Calibri"/>
                        </a:rPr>
                        <a:t>教育資源をより平等に配分する</a:t>
                      </a:r>
                      <a:endParaRPr lang="en-US" sz="1600" b="1" i="0" u="none" strike="noStrike" dirty="0">
                        <a:solidFill>
                          <a:srgbClr val="171717"/>
                        </a:solidFill>
                        <a:effectLst/>
                        <a:latin typeface="Calibri"/>
                      </a:endParaRPr>
                    </a:p>
                  </a:txBody>
                  <a:tcPr marL="9525" marR="9525" marT="9525"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a:p>
                  </a:txBody>
                  <a:tcPr>
                    <a:lnL>
                      <a:noFill/>
                    </a:lnL>
                    <a:lnR>
                      <a:noFill/>
                    </a:lnR>
                    <a:lnT>
                      <a:noFill/>
                    </a:lnT>
                    <a:lnB>
                      <a:noFill/>
                    </a:lnB>
                  </a:tcPr>
                </a:tc>
                <a:tc hMerge="1">
                  <a:txBody>
                    <a:bodyPr/>
                    <a:lstStyle/>
                    <a:p>
                      <a:endParaRPr lang="en-GB" dirty="0"/>
                    </a:p>
                  </a:txBody>
                  <a:tcPr>
                    <a:lnL>
                      <a:noFill/>
                    </a:lnL>
                    <a:lnR>
                      <a:noFill/>
                    </a:lnR>
                    <a:lnT>
                      <a:noFill/>
                    </a:lnT>
                    <a:lnB>
                      <a:noFill/>
                    </a:lnB>
                  </a:tcPr>
                </a:tc>
                <a:tc gridSpan="4">
                  <a:txBody>
                    <a:bodyPr/>
                    <a:lstStyle/>
                    <a:p>
                      <a:pPr algn="ctr" rtl="0" fontAlgn="ctr"/>
                      <a:r>
                        <a:rPr lang="en-GB" sz="1400" b="1" i="0" u="none" strike="noStrike" dirty="0" smtClean="0">
                          <a:solidFill>
                            <a:srgbClr val="171717"/>
                          </a:solidFill>
                          <a:effectLst/>
                          <a:latin typeface="Arial Narrow"/>
                        </a:rPr>
                        <a:t>CRI CZE DEU DNK FRA HUN NZL </a:t>
                      </a:r>
                      <a:br>
                        <a:rPr lang="en-GB" sz="1400" b="1" i="0" u="none" strike="noStrike" dirty="0" smtClean="0">
                          <a:solidFill>
                            <a:srgbClr val="171717"/>
                          </a:solidFill>
                          <a:effectLst/>
                          <a:latin typeface="Arial Narrow"/>
                        </a:rPr>
                      </a:br>
                      <a:r>
                        <a:rPr lang="en-GB" sz="1400" b="1" i="0" u="none" strike="noStrike" dirty="0" smtClean="0">
                          <a:solidFill>
                            <a:srgbClr val="171717"/>
                          </a:solidFill>
                          <a:effectLst/>
                          <a:latin typeface="Arial Narrow"/>
                        </a:rPr>
                        <a:t>POL PRT SWE USA</a:t>
                      </a:r>
                      <a:endParaRPr lang="en-GB" sz="1400" b="1" i="0" u="none" strike="noStrike" dirty="0">
                        <a:solidFill>
                          <a:srgbClr val="171717"/>
                        </a:solidFill>
                        <a:effectLst/>
                        <a:latin typeface="Arial Narrow"/>
                      </a:endParaRPr>
                    </a:p>
                  </a:txBody>
                  <a:tcPr marL="9525" marR="9525" marT="9525"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a:noFill/>
                    </a:lnL>
                    <a:lnR>
                      <a:noFill/>
                    </a:lnR>
                    <a:lnT w="12700"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1800" b="0" i="0" u="none" strike="noStrike" dirty="0">
                        <a:solidFill>
                          <a:srgbClr val="000000"/>
                        </a:solidFill>
                        <a:effectLst/>
                        <a:latin typeface="Arial"/>
                      </a:endParaRPr>
                    </a:p>
                  </a:txBody>
                  <a:tcPr marL="9525" marR="9525" marT="9525" marB="0" anchor="ctr">
                    <a:lnL w="12700" cap="flat" cmpd="sng" algn="ctr">
                      <a:solidFill>
                        <a:schemeClr val="bg2">
                          <a:lumMod val="10000"/>
                        </a:schemeClr>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96846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38255"/>
            <a:ext cx="8064896" cy="892552"/>
          </a:xfrm>
          <a:prstGeom prst="rect">
            <a:avLst/>
          </a:prstGeom>
        </p:spPr>
        <p:txBody>
          <a:bodyPr wrap="square">
            <a:spAutoFit/>
          </a:bodyPr>
          <a:lstStyle/>
          <a:p>
            <a:pPr lvl="0" algn="ctr">
              <a:defRPr/>
            </a:pPr>
            <a:r>
              <a:rPr lang="ja-JP" altLang="en-US" sz="2600" b="1" dirty="0" smtClean="0">
                <a:solidFill>
                  <a:srgbClr val="006299"/>
                </a:solidFill>
                <a:latin typeface="Arial"/>
              </a:rPr>
              <a:t>包摂的な成長を強化し、グローバリゼーションが</a:t>
            </a:r>
            <a:endParaRPr lang="en-US" altLang="ja-JP" sz="2600" b="1" dirty="0" smtClean="0">
              <a:solidFill>
                <a:srgbClr val="006299"/>
              </a:solidFill>
              <a:latin typeface="Arial"/>
            </a:endParaRPr>
          </a:p>
          <a:p>
            <a:pPr lvl="0" algn="ctr">
              <a:defRPr/>
            </a:pPr>
            <a:r>
              <a:rPr lang="ja-JP" altLang="en-US" sz="2600" b="1" dirty="0" smtClean="0">
                <a:solidFill>
                  <a:srgbClr val="006299"/>
                </a:solidFill>
                <a:latin typeface="Arial"/>
              </a:rPr>
              <a:t>全ての人の役に立つよう</a:t>
            </a:r>
            <a:r>
              <a:rPr lang="ja-JP" altLang="en-US" sz="2600" b="1" dirty="0">
                <a:solidFill>
                  <a:srgbClr val="006299"/>
                </a:solidFill>
                <a:latin typeface="Arial"/>
              </a:rPr>
              <a:t>行動</a:t>
            </a:r>
            <a:r>
              <a:rPr lang="ja-JP" altLang="en-US" sz="2600" b="1" dirty="0" smtClean="0">
                <a:solidFill>
                  <a:srgbClr val="006299"/>
                </a:solidFill>
                <a:latin typeface="Arial"/>
              </a:rPr>
              <a:t>すべき</a:t>
            </a:r>
            <a:endParaRPr lang="en-US" sz="2600" b="1" dirty="0">
              <a:solidFill>
                <a:srgbClr val="006299"/>
              </a:solidFill>
              <a:latin typeface="Arial"/>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23</a:t>
            </a:fld>
            <a:endParaRPr lang="en-GB" dirty="0"/>
          </a:p>
        </p:txBody>
      </p:sp>
      <p:graphicFrame>
        <p:nvGraphicFramePr>
          <p:cNvPr id="5" name="Diagram 4"/>
          <p:cNvGraphicFramePr/>
          <p:nvPr>
            <p:extLst>
              <p:ext uri="{D42A27DB-BD31-4B8C-83A1-F6EECF244321}">
                <p14:modId xmlns:p14="http://schemas.microsoft.com/office/powerpoint/2010/main" val="1965526310"/>
              </p:ext>
            </p:extLst>
          </p:nvPr>
        </p:nvGraphicFramePr>
        <p:xfrm>
          <a:off x="539552" y="1412776"/>
          <a:ext cx="820891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27584" y="2564904"/>
            <a:ext cx="2664296" cy="400110"/>
          </a:xfrm>
          <a:prstGeom prst="rect">
            <a:avLst/>
          </a:prstGeom>
          <a:noFill/>
        </p:spPr>
        <p:txBody>
          <a:bodyPr wrap="square" rtlCol="0">
            <a:spAutoFit/>
          </a:bodyPr>
          <a:lstStyle/>
          <a:p>
            <a:pPr lvl="0"/>
            <a:r>
              <a:rPr lang="ja-JP" altLang="en-US" sz="2000" b="1" dirty="0" smtClean="0">
                <a:solidFill>
                  <a:schemeClr val="bg2">
                    <a:lumMod val="10000"/>
                  </a:schemeClr>
                </a:solidFill>
                <a:latin typeface="Calibri" pitchFamily="34" charset="0"/>
              </a:rPr>
              <a:t>国際的政策</a:t>
            </a:r>
            <a:endParaRPr lang="en-US" sz="2000" b="1" dirty="0" smtClean="0">
              <a:solidFill>
                <a:schemeClr val="bg2">
                  <a:lumMod val="10000"/>
                </a:schemeClr>
              </a:solidFill>
              <a:latin typeface="Calibri" pitchFamily="34" charset="0"/>
            </a:endParaRPr>
          </a:p>
        </p:txBody>
      </p:sp>
      <p:sp>
        <p:nvSpPr>
          <p:cNvPr id="8" name="TextBox 7"/>
          <p:cNvSpPr txBox="1"/>
          <p:nvPr/>
        </p:nvSpPr>
        <p:spPr>
          <a:xfrm>
            <a:off x="683568" y="5063698"/>
            <a:ext cx="2664296" cy="400110"/>
          </a:xfrm>
          <a:prstGeom prst="rect">
            <a:avLst/>
          </a:prstGeom>
          <a:noFill/>
        </p:spPr>
        <p:txBody>
          <a:bodyPr wrap="square" rtlCol="0">
            <a:spAutoFit/>
          </a:bodyPr>
          <a:lstStyle/>
          <a:p>
            <a:pPr lvl="0"/>
            <a:r>
              <a:rPr lang="ja-JP" altLang="en-US" sz="2000" b="1" dirty="0">
                <a:solidFill>
                  <a:schemeClr val="bg2">
                    <a:lumMod val="10000"/>
                  </a:schemeClr>
                </a:solidFill>
                <a:latin typeface="Calibri" pitchFamily="34" charset="0"/>
              </a:rPr>
              <a:t>国内政策</a:t>
            </a:r>
            <a:endParaRPr lang="en-US" sz="2000" b="1" dirty="0" smtClean="0">
              <a:solidFill>
                <a:schemeClr val="bg2">
                  <a:lumMod val="10000"/>
                </a:schemeClr>
              </a:solidFill>
              <a:latin typeface="Calibri" pitchFamily="34" charset="0"/>
            </a:endParaRPr>
          </a:p>
        </p:txBody>
      </p:sp>
    </p:spTree>
    <p:extLst>
      <p:ext uri="{BB962C8B-B14F-4D97-AF65-F5344CB8AC3E}">
        <p14:creationId xmlns:p14="http://schemas.microsoft.com/office/powerpoint/2010/main" val="1799525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0000" y="6411600"/>
            <a:ext cx="342000" cy="244800"/>
          </a:xfrm>
          <a:prstGeom prst="rect">
            <a:avLst/>
          </a:prstGeom>
        </p:spPr>
        <p:txBody>
          <a:bodyPr/>
          <a:lstStyle/>
          <a:p>
            <a:fld id="{FCE284C4-5ED1-4D6C-B7CC-2049C3062C5E}" type="slidenum">
              <a:rPr lang="en-GB" smtClean="0"/>
              <a:t>24</a:t>
            </a:fld>
            <a:endParaRPr lang="en-GB" dirty="0"/>
          </a:p>
        </p:txBody>
      </p:sp>
      <p:pic>
        <p:nvPicPr>
          <p:cNvPr id="4" name="Picture 3"/>
          <p:cNvPicPr>
            <a:picLocks noChangeAspect="1"/>
          </p:cNvPicPr>
          <p:nvPr/>
        </p:nvPicPr>
        <p:blipFill>
          <a:blip r:embed="rId2"/>
          <a:stretch>
            <a:fillRect/>
          </a:stretch>
        </p:blipFill>
        <p:spPr>
          <a:xfrm>
            <a:off x="1043608" y="1798855"/>
            <a:ext cx="7200800" cy="4229100"/>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3"/>
          <p:cNvSpPr>
            <a:spLocks noChangeArrowheads="1"/>
          </p:cNvSpPr>
          <p:nvPr/>
        </p:nvSpPr>
        <p:spPr bwMode="auto">
          <a:xfrm>
            <a:off x="-720724" y="500441"/>
            <a:ext cx="9864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rgbClr val="004B78"/>
                </a:solidFill>
                <a:latin typeface="Georgia" pitchFamily="18" charset="0"/>
                <a:cs typeface="Arial" charset="0"/>
              </a:defRPr>
            </a:lvl1pPr>
            <a:lvl2pPr marL="574675" algn="l">
              <a:spcBef>
                <a:spcPct val="20000"/>
              </a:spcBef>
              <a:buChar char="–"/>
              <a:defRPr sz="2800">
                <a:solidFill>
                  <a:srgbClr val="004B78"/>
                </a:solidFill>
                <a:latin typeface="Georgia" pitchFamily="18" charset="0"/>
                <a:cs typeface="Arial" charset="0"/>
              </a:defRPr>
            </a:lvl2pPr>
            <a:lvl3pPr marL="1143000" indent="-228600" algn="l">
              <a:spcBef>
                <a:spcPct val="20000"/>
              </a:spcBef>
              <a:buChar char="•"/>
              <a:defRPr sz="2400">
                <a:solidFill>
                  <a:srgbClr val="004B78"/>
                </a:solidFill>
                <a:latin typeface="Georgia" pitchFamily="18" charset="0"/>
                <a:cs typeface="Arial" charset="0"/>
              </a:defRPr>
            </a:lvl3pPr>
            <a:lvl4pPr marL="1600200" indent="-228600" algn="l">
              <a:spcBef>
                <a:spcPct val="20000"/>
              </a:spcBef>
              <a:buChar char="–"/>
              <a:defRPr sz="2000">
                <a:solidFill>
                  <a:srgbClr val="004B78"/>
                </a:solidFill>
                <a:latin typeface="Georgia" pitchFamily="18" charset="0"/>
                <a:cs typeface="Arial" charset="0"/>
              </a:defRPr>
            </a:lvl4pPr>
            <a:lvl5pPr marL="2057400" indent="-228600" algn="l">
              <a:spcBef>
                <a:spcPct val="20000"/>
              </a:spcBef>
              <a:buChar char="»"/>
              <a:defRPr sz="2000">
                <a:solidFill>
                  <a:srgbClr val="004B78"/>
                </a:solidFill>
                <a:latin typeface="Georgia" pitchFamily="18" charset="0"/>
                <a:cs typeface="Arial" charset="0"/>
              </a:defRPr>
            </a:lvl5pPr>
            <a:lvl6pPr marL="2514600" indent="-228600" eaLnBrk="0" fontAlgn="base" hangingPunct="0">
              <a:spcBef>
                <a:spcPct val="20000"/>
              </a:spcBef>
              <a:spcAft>
                <a:spcPct val="0"/>
              </a:spcAft>
              <a:buChar char="»"/>
              <a:defRPr sz="2000">
                <a:solidFill>
                  <a:srgbClr val="004B78"/>
                </a:solidFill>
                <a:latin typeface="Georgia" pitchFamily="18" charset="0"/>
                <a:cs typeface="Arial" charset="0"/>
              </a:defRPr>
            </a:lvl6pPr>
            <a:lvl7pPr marL="2971800" indent="-228600" eaLnBrk="0" fontAlgn="base" hangingPunct="0">
              <a:spcBef>
                <a:spcPct val="20000"/>
              </a:spcBef>
              <a:spcAft>
                <a:spcPct val="0"/>
              </a:spcAft>
              <a:buChar char="»"/>
              <a:defRPr sz="2000">
                <a:solidFill>
                  <a:srgbClr val="004B78"/>
                </a:solidFill>
                <a:latin typeface="Georgia" pitchFamily="18" charset="0"/>
                <a:cs typeface="Arial" charset="0"/>
              </a:defRPr>
            </a:lvl7pPr>
            <a:lvl8pPr marL="3429000" indent="-228600" eaLnBrk="0" fontAlgn="base" hangingPunct="0">
              <a:spcBef>
                <a:spcPct val="20000"/>
              </a:spcBef>
              <a:spcAft>
                <a:spcPct val="0"/>
              </a:spcAft>
              <a:buChar char="»"/>
              <a:defRPr sz="2000">
                <a:solidFill>
                  <a:srgbClr val="004B78"/>
                </a:solidFill>
                <a:latin typeface="Georgia" pitchFamily="18" charset="0"/>
                <a:cs typeface="Arial" charset="0"/>
              </a:defRPr>
            </a:lvl8pPr>
            <a:lvl9pPr marL="3886200" indent="-228600" eaLnBrk="0" fontAlgn="base" hangingPunct="0">
              <a:spcBef>
                <a:spcPct val="20000"/>
              </a:spcBef>
              <a:spcAft>
                <a:spcPct val="0"/>
              </a:spcAft>
              <a:buChar char="»"/>
              <a:defRPr sz="2000">
                <a:solidFill>
                  <a:srgbClr val="004B78"/>
                </a:solidFill>
                <a:latin typeface="Georgia" pitchFamily="18" charset="0"/>
                <a:cs typeface="Arial" charset="0"/>
              </a:defRPr>
            </a:lvl9pPr>
          </a:lstStyle>
          <a:p>
            <a:pPr lvl="1" algn="ctr" eaLnBrk="1" hangingPunct="1">
              <a:spcBef>
                <a:spcPts val="1800"/>
              </a:spcBef>
              <a:buSzPct val="83000"/>
              <a:buFontTx/>
              <a:buNone/>
            </a:pPr>
            <a:r>
              <a:rPr lang="ja-JP" altLang="en-US" sz="3200" b="1" dirty="0">
                <a:solidFill>
                  <a:srgbClr val="00B0F0"/>
                </a:solidFill>
                <a:latin typeface="Arial Black" pitchFamily="34" charset="0"/>
              </a:rPr>
              <a:t>日本</a:t>
            </a:r>
            <a:endParaRPr lang="en-US" altLang="en-US" sz="3200" b="1" dirty="0">
              <a:solidFill>
                <a:srgbClr val="00B0F0"/>
              </a:solidFill>
              <a:latin typeface="Arial Black" pitchFamily="34" charset="0"/>
            </a:endParaRPr>
          </a:p>
        </p:txBody>
      </p:sp>
    </p:spTree>
    <p:extLst>
      <p:ext uri="{BB962C8B-B14F-4D97-AF65-F5344CB8AC3E}">
        <p14:creationId xmlns:p14="http://schemas.microsoft.com/office/powerpoint/2010/main" val="1563865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algn="ctr"/>
            <a:r>
              <a:rPr lang="ja-JP" altLang="en-US" sz="2600" b="1" dirty="0">
                <a:solidFill>
                  <a:schemeClr val="tx2"/>
                </a:solidFill>
                <a:latin typeface="+mn-ea"/>
                <a:ea typeface="+mn-ea"/>
              </a:rPr>
              <a:t>輸出増は他のアジア諸国向けが牽引している</a:t>
            </a:r>
            <a:endParaRPr lang="en-GB" altLang="en-US" sz="2600" b="1" dirty="0" smtClean="0">
              <a:solidFill>
                <a:schemeClr val="tx2"/>
              </a:solidFill>
              <a:latin typeface="+mn-ea"/>
              <a:ea typeface="+mn-ea"/>
            </a:endParaRPr>
          </a:p>
        </p:txBody>
      </p:sp>
      <p:sp>
        <p:nvSpPr>
          <p:cNvPr id="7171" name="Slide Number Placeholder 3"/>
          <p:cNvSpPr>
            <a:spLocks noGrp="1"/>
          </p:cNvSpPr>
          <p:nvPr>
            <p:ph type="sldNum" sz="quarter" idx="4294967295"/>
          </p:nvPr>
        </p:nvSpPr>
        <p:spPr bwMode="auto">
          <a:xfrm>
            <a:off x="7607300" y="6381750"/>
            <a:ext cx="11525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fld id="{92D6252E-CF0C-4440-AA71-96BFF65EC0C1}" type="slidenum">
              <a:rPr lang="en-GB" altLang="en-US" sz="1400">
                <a:latin typeface="Arial" pitchFamily="34" charset="0"/>
              </a:rPr>
              <a:pPr>
                <a:spcBef>
                  <a:spcPct val="0"/>
                </a:spcBef>
                <a:buClrTx/>
                <a:buFontTx/>
                <a:buNone/>
              </a:pPr>
              <a:t>25</a:t>
            </a:fld>
            <a:endParaRPr lang="en-GB" altLang="en-US" sz="1400">
              <a:latin typeface="Arial" pitchFamily="34" charset="0"/>
            </a:endParaRPr>
          </a:p>
        </p:txBody>
      </p:sp>
      <p:sp>
        <p:nvSpPr>
          <p:cNvPr id="7172" name="Rectangle 7"/>
          <p:cNvSpPr>
            <a:spLocks noChangeArrowheads="1"/>
          </p:cNvSpPr>
          <p:nvPr/>
        </p:nvSpPr>
        <p:spPr bwMode="auto">
          <a:xfrm>
            <a:off x="539552" y="6453336"/>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r>
              <a:rPr lang="ja-JP" altLang="en-US" sz="1200" dirty="0" smtClean="0">
                <a:solidFill>
                  <a:srgbClr val="002060"/>
                </a:solidFill>
                <a:latin typeface="Arial" pitchFamily="34" charset="0"/>
              </a:rPr>
              <a:t>出典</a:t>
            </a:r>
            <a:r>
              <a:rPr lang="en-US" altLang="en-US" sz="1200" dirty="0" smtClean="0">
                <a:solidFill>
                  <a:srgbClr val="002060"/>
                </a:solidFill>
                <a:latin typeface="Arial" pitchFamily="34" charset="0"/>
              </a:rPr>
              <a:t>:</a:t>
            </a:r>
            <a:r>
              <a:rPr lang="ja-JP" altLang="en-US" sz="1200" dirty="0">
                <a:solidFill>
                  <a:srgbClr val="002060"/>
                </a:solidFill>
              </a:rPr>
              <a:t>日本銀行</a:t>
            </a:r>
            <a:endParaRPr lang="en-US" altLang="en-US" sz="1200" dirty="0">
              <a:solidFill>
                <a:srgbClr val="002060"/>
              </a:solidFill>
              <a:latin typeface="Arial" pitchFamily="34" charset="0"/>
            </a:endParaRPr>
          </a:p>
        </p:txBody>
      </p:sp>
      <p:sp>
        <p:nvSpPr>
          <p:cNvPr id="7173" name="Rectangle 7"/>
          <p:cNvSpPr>
            <a:spLocks noChangeArrowheads="1"/>
          </p:cNvSpPr>
          <p:nvPr/>
        </p:nvSpPr>
        <p:spPr bwMode="auto">
          <a:xfrm>
            <a:off x="3145053" y="1412776"/>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lgn="ctr" eaLnBrk="0" hangingPunct="0">
              <a:spcBef>
                <a:spcPct val="0"/>
              </a:spcBef>
              <a:buClrTx/>
              <a:buFontTx/>
              <a:buNone/>
            </a:pPr>
            <a:r>
              <a:rPr lang="ja-JP" altLang="en-US" sz="2000" dirty="0" smtClean="0">
                <a:solidFill>
                  <a:srgbClr val="00040C"/>
                </a:solidFill>
                <a:latin typeface="Helvetica" pitchFamily="34" charset="0"/>
              </a:rPr>
              <a:t>輸出先別実質輸出</a:t>
            </a:r>
            <a:endParaRPr lang="en-GB" altLang="zh-CN" sz="2000" b="1" dirty="0">
              <a:solidFill>
                <a:srgbClr val="00040C"/>
              </a:solidFill>
              <a:latin typeface="Helvetica" pitchFamily="34" charset="0"/>
              <a:ea typeface="SimSun" pitchFamily="2" charset="-122"/>
            </a:endParaRPr>
          </a:p>
        </p:txBody>
      </p:sp>
      <p:pic>
        <p:nvPicPr>
          <p:cNvPr id="717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082308" cy="491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0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00113" y="187325"/>
            <a:ext cx="8328025" cy="1143000"/>
          </a:xfrm>
        </p:spPr>
        <p:txBody>
          <a:bodyPr/>
          <a:lstStyle/>
          <a:p>
            <a:pPr algn="ctr"/>
            <a:r>
              <a:rPr lang="ja-JP" altLang="en-US" sz="2600" b="1" dirty="0">
                <a:solidFill>
                  <a:schemeClr val="tx2"/>
                </a:solidFill>
                <a:latin typeface="+mn-ea"/>
                <a:ea typeface="+mn-ea"/>
              </a:rPr>
              <a:t>名目及び実質賃金の伸びは緩慢なまま</a:t>
            </a:r>
            <a:endParaRPr lang="en-GB" altLang="en-US" sz="2600" b="1" dirty="0" smtClean="0">
              <a:solidFill>
                <a:schemeClr val="tx2"/>
              </a:solidFill>
              <a:latin typeface="+mn-ea"/>
              <a:ea typeface="+mn-ea"/>
            </a:endParaRPr>
          </a:p>
        </p:txBody>
      </p:sp>
      <p:sp>
        <p:nvSpPr>
          <p:cNvPr id="8195" name="Slide Number Placeholder 3"/>
          <p:cNvSpPr>
            <a:spLocks noGrp="1"/>
          </p:cNvSpPr>
          <p:nvPr>
            <p:ph type="sldNum" sz="quarter" idx="4294967295"/>
          </p:nvPr>
        </p:nvSpPr>
        <p:spPr bwMode="auto">
          <a:xfrm>
            <a:off x="7607300" y="6381750"/>
            <a:ext cx="11525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fld id="{EFA5594E-28E5-445B-BE7C-BC8167D52D31}" type="slidenum">
              <a:rPr lang="en-GB" altLang="en-US" sz="1400">
                <a:latin typeface="Arial" pitchFamily="34" charset="0"/>
              </a:rPr>
              <a:pPr>
                <a:spcBef>
                  <a:spcPct val="0"/>
                </a:spcBef>
                <a:buClrTx/>
                <a:buFontTx/>
                <a:buNone/>
              </a:pPr>
              <a:t>26</a:t>
            </a:fld>
            <a:endParaRPr lang="en-GB" altLang="en-US" sz="1400">
              <a:latin typeface="Arial" pitchFamily="34" charset="0"/>
            </a:endParaRPr>
          </a:p>
        </p:txBody>
      </p:sp>
      <p:sp>
        <p:nvSpPr>
          <p:cNvPr id="7" name="Rectangle 6"/>
          <p:cNvSpPr/>
          <p:nvPr/>
        </p:nvSpPr>
        <p:spPr>
          <a:xfrm>
            <a:off x="611560" y="5949652"/>
            <a:ext cx="7848600" cy="647700"/>
          </a:xfrm>
          <a:prstGeom prst="rect">
            <a:avLst/>
          </a:prstGeom>
        </p:spPr>
        <p:txBody>
          <a:bodyPr>
            <a:spAutoFit/>
          </a:bodyPr>
          <a:lstStyle/>
          <a:p>
            <a:pPr marL="342900" indent="-342900">
              <a:spcBef>
                <a:spcPts val="0"/>
              </a:spcBef>
              <a:buFontTx/>
              <a:buAutoNum type="arabicPeriod"/>
              <a:defRPr/>
            </a:pPr>
            <a:r>
              <a:rPr lang="ja-JP" altLang="en-US" sz="1200" dirty="0" smtClean="0">
                <a:solidFill>
                  <a:srgbClr val="00040C"/>
                </a:solidFill>
              </a:rPr>
              <a:t>従業員</a:t>
            </a:r>
            <a:r>
              <a:rPr lang="en-US" altLang="ja-JP" sz="1200" dirty="0">
                <a:solidFill>
                  <a:srgbClr val="00040C"/>
                </a:solidFill>
              </a:rPr>
              <a:t>30</a:t>
            </a:r>
            <a:r>
              <a:rPr lang="ja-JP" altLang="en-US" sz="1200" dirty="0">
                <a:solidFill>
                  <a:srgbClr val="00040C"/>
                </a:solidFill>
              </a:rPr>
              <a:t>人以上の事業所、季節調整値（３ヶ月移動平均）。 </a:t>
            </a:r>
            <a:r>
              <a:rPr lang="en-US" sz="1200" dirty="0" smtClean="0">
                <a:solidFill>
                  <a:srgbClr val="00040C"/>
                </a:solidFill>
              </a:rPr>
              <a:t> </a:t>
            </a:r>
            <a:endParaRPr lang="en-US" sz="1200" dirty="0">
              <a:solidFill>
                <a:srgbClr val="00040C"/>
              </a:solidFill>
            </a:endParaRPr>
          </a:p>
          <a:p>
            <a:pPr marL="342900" indent="-342900">
              <a:spcBef>
                <a:spcPts val="0"/>
              </a:spcBef>
              <a:buFontTx/>
              <a:buAutoNum type="arabicPeriod"/>
              <a:defRPr/>
            </a:pPr>
            <a:r>
              <a:rPr lang="ja-JP" altLang="en-US" sz="1200" dirty="0" smtClean="0">
                <a:solidFill>
                  <a:srgbClr val="00040C"/>
                </a:solidFill>
              </a:rPr>
              <a:t>帰属</a:t>
            </a:r>
            <a:r>
              <a:rPr lang="ja-JP" altLang="en-US" sz="1200" dirty="0">
                <a:solidFill>
                  <a:srgbClr val="00040C"/>
                </a:solidFill>
              </a:rPr>
              <a:t>家賃を除く消費者物価により実質化</a:t>
            </a:r>
            <a:r>
              <a:rPr lang="ja-JP" altLang="en-US" sz="1200" dirty="0" smtClean="0">
                <a:solidFill>
                  <a:srgbClr val="00040C"/>
                </a:solidFill>
              </a:rPr>
              <a:t>。</a:t>
            </a:r>
            <a:endParaRPr lang="en-US" sz="1200" dirty="0" smtClean="0">
              <a:solidFill>
                <a:srgbClr val="00040C"/>
              </a:solidFill>
            </a:endParaRPr>
          </a:p>
          <a:p>
            <a:pPr>
              <a:spcBef>
                <a:spcPts val="0"/>
              </a:spcBef>
              <a:defRPr/>
            </a:pPr>
            <a:r>
              <a:rPr lang="ja-JP" altLang="en-US" sz="1200" dirty="0" smtClean="0">
                <a:solidFill>
                  <a:srgbClr val="00040C"/>
                </a:solidFill>
              </a:rPr>
              <a:t>出典</a:t>
            </a:r>
            <a:r>
              <a:rPr lang="en-US" sz="1200" dirty="0" smtClean="0">
                <a:solidFill>
                  <a:srgbClr val="00040C"/>
                </a:solidFill>
              </a:rPr>
              <a:t>: </a:t>
            </a:r>
            <a:r>
              <a:rPr lang="ja-JP" altLang="en-US" sz="1200" dirty="0">
                <a:solidFill>
                  <a:srgbClr val="00040C"/>
                </a:solidFill>
              </a:rPr>
              <a:t>厚生</a:t>
            </a:r>
            <a:r>
              <a:rPr lang="ja-JP" altLang="en-US" sz="1200" dirty="0" smtClean="0">
                <a:solidFill>
                  <a:srgbClr val="00040C"/>
                </a:solidFill>
              </a:rPr>
              <a:t>労働省</a:t>
            </a:r>
            <a:endParaRPr lang="en-US" sz="1200" dirty="0">
              <a:solidFill>
                <a:srgbClr val="00040C"/>
              </a:solidFill>
            </a:endParaRPr>
          </a:p>
        </p:txBody>
      </p:sp>
      <p:pic>
        <p:nvPicPr>
          <p:cNvPr id="819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341066"/>
            <a:ext cx="7848600" cy="46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492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831282" cy="1022400"/>
          </a:xfrm>
        </p:spPr>
        <p:txBody>
          <a:bodyPr/>
          <a:lstStyle/>
          <a:p>
            <a:pPr algn="ctr"/>
            <a:r>
              <a:rPr lang="ja-JP" altLang="en-US" b="1" dirty="0">
                <a:solidFill>
                  <a:schemeClr val="tx2"/>
                </a:solidFill>
                <a:latin typeface="+mn-ea"/>
                <a:ea typeface="+mn-ea"/>
              </a:rPr>
              <a:t>非正規雇用者数</a:t>
            </a:r>
            <a:r>
              <a:rPr lang="ja-JP" altLang="en-US" b="1" dirty="0" smtClean="0">
                <a:solidFill>
                  <a:schemeClr val="tx2"/>
                </a:solidFill>
                <a:latin typeface="+mn-ea"/>
                <a:ea typeface="+mn-ea"/>
              </a:rPr>
              <a:t>は、急速に高まっている</a:t>
            </a:r>
            <a:endParaRPr lang="en-GB" b="1" dirty="0">
              <a:solidFill>
                <a:schemeClr val="tx2"/>
              </a:solidFill>
              <a:latin typeface="+mn-ea"/>
              <a:ea typeface="+mn-ea"/>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27</a:t>
            </a:fld>
            <a:endParaRPr lang="en-GB" dirty="0"/>
          </a:p>
        </p:txBody>
      </p:sp>
      <p:sp>
        <p:nvSpPr>
          <p:cNvPr id="8" name="Rectangle 7"/>
          <p:cNvSpPr/>
          <p:nvPr/>
        </p:nvSpPr>
        <p:spPr>
          <a:xfrm>
            <a:off x="804190" y="6212799"/>
            <a:ext cx="8064896" cy="276999"/>
          </a:xfrm>
          <a:prstGeom prst="rect">
            <a:avLst/>
          </a:prstGeom>
        </p:spPr>
        <p:txBody>
          <a:bodyPr wrap="square">
            <a:spAutoFit/>
          </a:bodyPr>
          <a:lstStyle/>
          <a:p>
            <a:r>
              <a:rPr lang="ja-JP" altLang="en-US" sz="1200" dirty="0" smtClean="0">
                <a:solidFill>
                  <a:srgbClr val="00040C"/>
                </a:solidFill>
                <a:latin typeface="+mj-lt"/>
              </a:rPr>
              <a:t>出典</a:t>
            </a:r>
            <a:r>
              <a:rPr lang="en-GB" sz="1200" dirty="0" smtClean="0">
                <a:solidFill>
                  <a:srgbClr val="00040C"/>
                </a:solidFill>
                <a:latin typeface="+mj-lt"/>
              </a:rPr>
              <a:t>: </a:t>
            </a:r>
            <a:r>
              <a:rPr lang="ja-JP" altLang="en-US" sz="1200" dirty="0" smtClean="0">
                <a:solidFill>
                  <a:srgbClr val="00040C"/>
                </a:solidFill>
                <a:latin typeface="+mj-lt"/>
              </a:rPr>
              <a:t>厚生労働省</a:t>
            </a:r>
            <a:r>
              <a:rPr lang="en-GB" sz="1200" dirty="0" smtClean="0">
                <a:solidFill>
                  <a:srgbClr val="00040C"/>
                </a:solidFill>
                <a:latin typeface="+mj-lt"/>
              </a:rPr>
              <a:t>.</a:t>
            </a:r>
            <a:endParaRPr lang="en-GB" sz="1200" dirty="0">
              <a:solidFill>
                <a:srgbClr val="00040C"/>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5"/>
            <a:ext cx="7936700" cy="4608511"/>
          </a:xfrm>
          <a:prstGeom prst="rect">
            <a:avLst/>
          </a:prstGeom>
        </p:spPr>
      </p:pic>
    </p:spTree>
    <p:extLst>
      <p:ext uri="{BB962C8B-B14F-4D97-AF65-F5344CB8AC3E}">
        <p14:creationId xmlns:p14="http://schemas.microsoft.com/office/powerpoint/2010/main" val="15669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3850" y="188640"/>
            <a:ext cx="8820150" cy="1143000"/>
          </a:xfrm>
        </p:spPr>
        <p:txBody>
          <a:bodyPr/>
          <a:lstStyle/>
          <a:p>
            <a:pPr algn="ctr"/>
            <a:r>
              <a:rPr lang="ja-JP" altLang="en-US" sz="2800" b="1" dirty="0" smtClean="0">
                <a:solidFill>
                  <a:schemeClr val="tx2"/>
                </a:solidFill>
                <a:latin typeface="+mn-ea"/>
                <a:ea typeface="+mn-ea"/>
              </a:rPr>
              <a:t>労働市場は非常に引き締まっている</a:t>
            </a:r>
            <a:endParaRPr lang="en-GB" altLang="en-US" sz="2800" b="1" dirty="0" smtClean="0">
              <a:solidFill>
                <a:schemeClr val="tx2"/>
              </a:solidFill>
              <a:latin typeface="+mn-ea"/>
              <a:ea typeface="+mn-ea"/>
            </a:endParaRPr>
          </a:p>
        </p:txBody>
      </p:sp>
      <p:sp>
        <p:nvSpPr>
          <p:cNvPr id="9219" name="Slide Number Placeholder 3"/>
          <p:cNvSpPr>
            <a:spLocks noGrp="1"/>
          </p:cNvSpPr>
          <p:nvPr>
            <p:ph type="sldNum" sz="quarter" idx="4294967295"/>
          </p:nvPr>
        </p:nvSpPr>
        <p:spPr bwMode="auto">
          <a:xfrm>
            <a:off x="7596188" y="6396038"/>
            <a:ext cx="11525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fld id="{8E420CB8-0665-49D1-A1AE-43C8E5EDF787}" type="slidenum">
              <a:rPr lang="en-US" altLang="ja-JP" sz="1400">
                <a:latin typeface="Arial" pitchFamily="34" charset="0"/>
              </a:rPr>
              <a:pPr>
                <a:spcBef>
                  <a:spcPct val="0"/>
                </a:spcBef>
                <a:buClrTx/>
                <a:buFontTx/>
                <a:buNone/>
              </a:pPr>
              <a:t>28</a:t>
            </a:fld>
            <a:endParaRPr lang="en-US" altLang="ja-JP" sz="1400">
              <a:latin typeface="Arial" pitchFamily="34" charset="0"/>
            </a:endParaRPr>
          </a:p>
        </p:txBody>
      </p:sp>
      <p:sp>
        <p:nvSpPr>
          <p:cNvPr id="9220" name="Rectangle 7"/>
          <p:cNvSpPr>
            <a:spLocks noChangeArrowheads="1"/>
          </p:cNvSpPr>
          <p:nvPr/>
        </p:nvSpPr>
        <p:spPr bwMode="auto">
          <a:xfrm>
            <a:off x="467543" y="6309320"/>
            <a:ext cx="20072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r>
              <a:rPr lang="ja-JP" altLang="en-US" sz="1200" dirty="0" smtClean="0">
                <a:solidFill>
                  <a:srgbClr val="00040C"/>
                </a:solidFill>
                <a:latin typeface="Arial" pitchFamily="34" charset="0"/>
              </a:rPr>
              <a:t>出典</a:t>
            </a:r>
            <a:r>
              <a:rPr lang="en-US" altLang="en-US" sz="1200" dirty="0" smtClean="0">
                <a:solidFill>
                  <a:srgbClr val="00040C"/>
                </a:solidFill>
                <a:latin typeface="Arial" pitchFamily="34" charset="0"/>
              </a:rPr>
              <a:t>: </a:t>
            </a:r>
            <a:r>
              <a:rPr lang="zh-TW" altLang="en-US" sz="1200" dirty="0">
                <a:solidFill>
                  <a:srgbClr val="00040C"/>
                </a:solidFill>
                <a:latin typeface="Arial" pitchFamily="34" charset="0"/>
              </a:rPr>
              <a:t>総務省、厚生</a:t>
            </a:r>
            <a:r>
              <a:rPr lang="zh-TW" altLang="en-US" sz="1200" dirty="0" smtClean="0">
                <a:solidFill>
                  <a:srgbClr val="00040C"/>
                </a:solidFill>
                <a:latin typeface="Arial" pitchFamily="34" charset="0"/>
              </a:rPr>
              <a:t>労働省</a:t>
            </a:r>
            <a:endParaRPr lang="en-US" altLang="en-US" sz="1200" dirty="0">
              <a:solidFill>
                <a:srgbClr val="00040C"/>
              </a:solidFill>
              <a:latin typeface="Arial" pitchFamily="34" charset="0"/>
            </a:endParaRPr>
          </a:p>
        </p:txBody>
      </p:sp>
      <p:pic>
        <p:nvPicPr>
          <p:cNvPr id="922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41" y="1412776"/>
            <a:ext cx="8395709" cy="491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781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4656559"/>
              </p:ext>
            </p:extLst>
          </p:nvPr>
        </p:nvGraphicFramePr>
        <p:xfrm>
          <a:off x="251520" y="1272633"/>
          <a:ext cx="8352927" cy="4820663"/>
        </p:xfrm>
        <a:graphic>
          <a:graphicData uri="http://schemas.openxmlformats.org/drawingml/2006/table">
            <a:tbl>
              <a:tblPr/>
              <a:tblGrid>
                <a:gridCol w="3645812"/>
                <a:gridCol w="1187062"/>
                <a:gridCol w="1187062"/>
                <a:gridCol w="1167082"/>
                <a:gridCol w="1165909"/>
              </a:tblGrid>
              <a:tr h="302792">
                <a:tc>
                  <a:txBody>
                    <a:bodyPr/>
                    <a:lstStyle/>
                    <a:p>
                      <a:pPr algn="ctr">
                        <a:spcAft>
                          <a:spcPts val="0"/>
                        </a:spcAft>
                      </a:pPr>
                      <a:r>
                        <a:rPr lang="en-GB" sz="1600" dirty="0">
                          <a:effectLst/>
                          <a:latin typeface="Arial"/>
                          <a:ea typeface="Times New Roman"/>
                        </a:rPr>
                        <a:t> </a:t>
                      </a:r>
                    </a:p>
                  </a:txBody>
                  <a:tcPr marL="67945" marR="6794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dirty="0" smtClean="0">
                          <a:solidFill>
                            <a:schemeClr val="tx2"/>
                          </a:solidFill>
                          <a:effectLst/>
                          <a:latin typeface="Arial"/>
                          <a:ea typeface="Times New Roman"/>
                        </a:rPr>
                        <a:t>2015</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2016</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2017</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2018</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792">
                <a:tc>
                  <a:txBody>
                    <a:bodyPr/>
                    <a:lstStyle/>
                    <a:p>
                      <a:pPr>
                        <a:spcAft>
                          <a:spcPts val="0"/>
                        </a:spcAft>
                      </a:pPr>
                      <a:r>
                        <a:rPr lang="ja-JP" altLang="en-US" sz="1600" b="1" dirty="0" smtClean="0">
                          <a:solidFill>
                            <a:schemeClr val="tx1">
                              <a:lumMod val="50000"/>
                            </a:schemeClr>
                          </a:solidFill>
                          <a:effectLst/>
                          <a:latin typeface="Arial"/>
                          <a:ea typeface="Times New Roman"/>
                        </a:rPr>
                        <a:t>需要とアウトプット</a:t>
                      </a:r>
                      <a:r>
                        <a:rPr lang="en-GB" sz="1600" b="1" dirty="0" smtClean="0">
                          <a:solidFill>
                            <a:schemeClr val="tx1">
                              <a:lumMod val="50000"/>
                            </a:schemeClr>
                          </a:solidFill>
                          <a:effectLst/>
                          <a:latin typeface="Arial"/>
                          <a:ea typeface="Times New Roman"/>
                        </a:rPr>
                        <a:t>(</a:t>
                      </a:r>
                      <a:r>
                        <a:rPr lang="ja-JP" altLang="en-US" sz="1600" b="1" dirty="0" smtClean="0">
                          <a:solidFill>
                            <a:schemeClr val="tx1">
                              <a:lumMod val="50000"/>
                            </a:schemeClr>
                          </a:solidFill>
                          <a:effectLst/>
                          <a:latin typeface="Arial"/>
                          <a:ea typeface="Times New Roman"/>
                        </a:rPr>
                        <a:t>実質</a:t>
                      </a:r>
                      <a:r>
                        <a:rPr lang="en-GB" sz="1600" b="1" dirty="0" smtClean="0">
                          <a:solidFill>
                            <a:schemeClr val="tx1">
                              <a:lumMod val="50000"/>
                            </a:schemeClr>
                          </a:solidFill>
                          <a:effectLst/>
                          <a:latin typeface="Arial"/>
                          <a:ea typeface="Times New Roman"/>
                        </a:rPr>
                        <a:t>)</a:t>
                      </a:r>
                      <a:endParaRPr lang="en-GB" sz="160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r">
                        <a:spcAft>
                          <a:spcPts val="0"/>
                        </a:spcAft>
                      </a:pPr>
                      <a:endParaRPr lang="en-GB" sz="1600" dirty="0">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dirty="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dirty="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dirty="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r>
              <a:tr h="302792">
                <a:tc>
                  <a:txBody>
                    <a:bodyPr/>
                    <a:lstStyle/>
                    <a:p>
                      <a:pPr>
                        <a:spcAft>
                          <a:spcPts val="0"/>
                        </a:spcAft>
                      </a:pPr>
                      <a:r>
                        <a:rPr lang="en-GB" sz="1600" b="0" dirty="0">
                          <a:solidFill>
                            <a:schemeClr val="tx1">
                              <a:lumMod val="50000"/>
                            </a:schemeClr>
                          </a:solidFill>
                          <a:effectLst/>
                          <a:latin typeface="Arial"/>
                          <a:ea typeface="Times New Roman"/>
                        </a:rPr>
                        <a:t>GDP</a:t>
                      </a: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消費</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a:spcAft>
                          <a:spcPts val="0"/>
                        </a:spcAft>
                      </a:pPr>
                      <a:endParaRPr lang="en-GB" sz="1600" b="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GB" sz="1600" b="0" dirty="0">
                          <a:solidFill>
                            <a:schemeClr val="bg2">
                              <a:lumMod val="10000"/>
                            </a:schemeClr>
                          </a:solidFill>
                          <a:effectLst/>
                          <a:latin typeface="+mj-lt"/>
                          <a:ea typeface="Times New Roman"/>
                        </a:rPr>
                        <a:t> </a:t>
                      </a:r>
                    </a:p>
                  </a:txBody>
                  <a:tcPr marL="67945" marR="67945" marT="0" marB="0" anchor="ctr">
                    <a:lnL>
                      <a:noFill/>
                    </a:lnL>
                    <a:lnR>
                      <a:noFill/>
                    </a:lnR>
                    <a:lnT>
                      <a:noFill/>
                    </a:lnT>
                    <a:lnB>
                      <a:noFill/>
                    </a:lnB>
                  </a:tcPr>
                </a:tc>
                <a:tc>
                  <a:txBody>
                    <a:bodyPr/>
                    <a:lstStyle/>
                    <a:p>
                      <a:pPr algn="ctr">
                        <a:spcAft>
                          <a:spcPts val="0"/>
                        </a:spcAft>
                      </a:pPr>
                      <a:r>
                        <a:rPr lang="en-GB" sz="1600" b="0" dirty="0">
                          <a:solidFill>
                            <a:schemeClr val="bg2">
                              <a:lumMod val="10000"/>
                            </a:schemeClr>
                          </a:solidFill>
                          <a:effectLst/>
                          <a:latin typeface="+mj-lt"/>
                          <a:ea typeface="Times New Roman"/>
                        </a:rPr>
                        <a:t> </a:t>
                      </a:r>
                    </a:p>
                  </a:txBody>
                  <a:tcPr marL="67945" marR="67945" marT="0" marB="0" anchor="ctr">
                    <a:lnL>
                      <a:noFill/>
                    </a:lnL>
                    <a:lnR>
                      <a:noFill/>
                    </a:lnR>
                    <a:lnT>
                      <a:noFill/>
                    </a:lnT>
                    <a:lnB>
                      <a:noFill/>
                    </a:lnB>
                  </a:tcPr>
                </a:tc>
                <a:tc>
                  <a:txBody>
                    <a:bodyPr/>
                    <a:lstStyle/>
                    <a:p>
                      <a:pPr algn="ctr">
                        <a:spcAft>
                          <a:spcPts val="0"/>
                        </a:spcAft>
                      </a:pPr>
                      <a:r>
                        <a:rPr lang="en-GB" sz="1600" b="0" dirty="0">
                          <a:solidFill>
                            <a:schemeClr val="bg2">
                              <a:lumMod val="10000"/>
                            </a:schemeClr>
                          </a:solidFill>
                          <a:effectLst/>
                          <a:latin typeface="+mj-lt"/>
                          <a:ea typeface="Times New Roman"/>
                        </a:rPr>
                        <a:t> </a:t>
                      </a:r>
                    </a:p>
                  </a:txBody>
                  <a:tcPr marL="67945" marR="67945" marT="0" marB="0" anchor="ctr">
                    <a:lnL>
                      <a:noFill/>
                    </a:lnL>
                    <a:lnR>
                      <a:noFill/>
                    </a:lnR>
                    <a:lnT>
                      <a:noFill/>
                    </a:lnT>
                    <a:lnB>
                      <a:noFill/>
                    </a:lnB>
                  </a:tcPr>
                </a:tc>
              </a:tr>
              <a:tr h="302792">
                <a:tc>
                  <a:txBody>
                    <a:bodyPr/>
                    <a:lstStyle/>
                    <a:p>
                      <a:pPr marL="107950">
                        <a:spcAft>
                          <a:spcPts val="0"/>
                        </a:spcAft>
                      </a:pPr>
                      <a:r>
                        <a:rPr lang="ja-JP" altLang="en-US" sz="1600" b="0" dirty="0" smtClean="0">
                          <a:solidFill>
                            <a:schemeClr val="tx1">
                              <a:lumMod val="50000"/>
                            </a:schemeClr>
                          </a:solidFill>
                          <a:effectLst/>
                          <a:latin typeface="Arial"/>
                          <a:ea typeface="Times New Roman"/>
                        </a:rPr>
                        <a:t>民間最終消費支出</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0.9</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0.6</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02792">
                <a:tc>
                  <a:txBody>
                    <a:bodyPr/>
                    <a:lstStyle/>
                    <a:p>
                      <a:pPr marL="107950">
                        <a:spcAft>
                          <a:spcPts val="0"/>
                        </a:spcAft>
                      </a:pPr>
                      <a:r>
                        <a:rPr lang="ja-JP" altLang="en-US" sz="1600" b="0" dirty="0" smtClean="0">
                          <a:solidFill>
                            <a:schemeClr val="tx1">
                              <a:lumMod val="50000"/>
                            </a:schemeClr>
                          </a:solidFill>
                          <a:effectLst/>
                          <a:latin typeface="Arial"/>
                          <a:ea typeface="Times New Roman"/>
                        </a:rPr>
                        <a:t>政府最終消費支出</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1.7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1.5</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総固定資本形成</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0.9</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2.1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1.5</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02792">
                <a:tc>
                  <a:txBody>
                    <a:bodyPr/>
                    <a:lstStyle/>
                    <a:p>
                      <a:pPr marL="107950">
                        <a:spcAft>
                          <a:spcPts val="0"/>
                        </a:spcAft>
                      </a:pPr>
                      <a:r>
                        <a:rPr lang="ja-JP" altLang="en-US" sz="1600" b="0" dirty="0" smtClean="0">
                          <a:solidFill>
                            <a:schemeClr val="tx1">
                              <a:lumMod val="50000"/>
                            </a:schemeClr>
                          </a:solidFill>
                          <a:effectLst/>
                          <a:latin typeface="Arial"/>
                          <a:ea typeface="Times New Roman"/>
                        </a:rPr>
                        <a:t>公的固定資本形成</a:t>
                      </a:r>
                      <a:r>
                        <a:rPr lang="en-US" altLang="ja-JP" sz="1600" b="0" baseline="30000" dirty="0" smtClean="0">
                          <a:solidFill>
                            <a:schemeClr val="tx1">
                              <a:lumMod val="50000"/>
                            </a:schemeClr>
                          </a:solidFill>
                          <a:effectLst/>
                          <a:latin typeface="Arial"/>
                          <a:ea typeface="Times New Roman"/>
                        </a:rPr>
                        <a:t>1</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-3.0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-3.0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02792">
                <a:tc>
                  <a:txBody>
                    <a:bodyPr/>
                    <a:lstStyle/>
                    <a:p>
                      <a:pPr marL="107950">
                        <a:spcAft>
                          <a:spcPts val="0"/>
                        </a:spcAft>
                      </a:pPr>
                      <a:r>
                        <a:rPr lang="ja-JP" altLang="en-US" sz="1600" b="0" dirty="0" smtClean="0">
                          <a:solidFill>
                            <a:schemeClr val="tx1">
                              <a:lumMod val="50000"/>
                            </a:schemeClr>
                          </a:solidFill>
                          <a:effectLst/>
                          <a:latin typeface="Arial"/>
                          <a:ea typeface="Times New Roman"/>
                        </a:rPr>
                        <a:t>民間住宅</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-1.6</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5.6</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3.8</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2.0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02792">
                <a:tc>
                  <a:txBody>
                    <a:bodyPr/>
                    <a:lstStyle/>
                    <a:p>
                      <a:pPr marL="107950">
                        <a:spcAft>
                          <a:spcPts val="0"/>
                        </a:spcAft>
                      </a:pPr>
                      <a:r>
                        <a:rPr lang="ja-JP" altLang="en-US" sz="1600" b="0" dirty="0" smtClean="0">
                          <a:solidFill>
                            <a:schemeClr val="tx1">
                              <a:lumMod val="50000"/>
                            </a:schemeClr>
                          </a:solidFill>
                          <a:effectLst/>
                          <a:latin typeface="Arial"/>
                          <a:ea typeface="Times New Roman"/>
                        </a:rPr>
                        <a:t>民間企業設備</a:t>
                      </a:r>
                      <a:r>
                        <a:rPr lang="en-GB" sz="1600" b="0" dirty="0" smtClean="0">
                          <a:solidFill>
                            <a:schemeClr val="tx1">
                              <a:lumMod val="50000"/>
                            </a:schemeClr>
                          </a:solidFill>
                          <a:effectLst/>
                          <a:latin typeface="Arial"/>
                          <a:ea typeface="Times New Roman"/>
                        </a:rPr>
                        <a:t> </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1.1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1.3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最終需要</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b="0" dirty="0" smtClean="0">
                          <a:solidFill>
                            <a:schemeClr val="bg2">
                              <a:lumMod val="10000"/>
                            </a:schemeClr>
                          </a:solidFill>
                          <a:effectLst/>
                          <a:latin typeface="+mj-lt"/>
                          <a:ea typeface="Times New Roman"/>
                        </a:rPr>
                        <a:t>0.1</a:t>
                      </a:r>
                      <a:endParaRPr lang="en-GB" sz="1600" b="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b="0" dirty="0" smtClean="0">
                          <a:solidFill>
                            <a:schemeClr val="bg2">
                              <a:lumMod val="10000"/>
                            </a:schemeClr>
                          </a:solidFill>
                          <a:effectLst/>
                          <a:latin typeface="+mj-lt"/>
                          <a:ea typeface="Times New Roman"/>
                        </a:rPr>
                        <a:t>0.7</a:t>
                      </a:r>
                      <a:endParaRPr lang="en-GB" sz="1600" b="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GB" sz="1600" b="0" dirty="0" smtClean="0">
                          <a:solidFill>
                            <a:schemeClr val="bg2">
                              <a:lumMod val="10000"/>
                            </a:schemeClr>
                          </a:solidFill>
                          <a:effectLst/>
                          <a:latin typeface="+mj-lt"/>
                          <a:ea typeface="Times New Roman"/>
                        </a:rPr>
                        <a:t>1.0</a:t>
                      </a:r>
                      <a:endParaRPr lang="en-GB" sz="1600" b="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b="0" dirty="0" smtClean="0">
                          <a:solidFill>
                            <a:schemeClr val="bg2">
                              <a:lumMod val="10000"/>
                            </a:schemeClr>
                          </a:solidFill>
                          <a:effectLst/>
                          <a:latin typeface="+mj-lt"/>
                          <a:ea typeface="Times New Roman"/>
                        </a:rPr>
                        <a:t>0.7</a:t>
                      </a:r>
                      <a:endParaRPr lang="en-GB" sz="1600" b="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r>
              <a:tr h="302792">
                <a:tc>
                  <a:txBody>
                    <a:bodyPr/>
                    <a:lstStyle/>
                    <a:p>
                      <a:pPr>
                        <a:spcAft>
                          <a:spcPts val="0"/>
                        </a:spcAft>
                      </a:pPr>
                      <a:r>
                        <a:rPr lang="ja-JP" altLang="en-US" sz="1600" b="0" baseline="0" dirty="0" smtClean="0">
                          <a:solidFill>
                            <a:schemeClr val="tx1">
                              <a:lumMod val="50000"/>
                            </a:schemeClr>
                          </a:solidFill>
                          <a:effectLst/>
                          <a:latin typeface="Arial"/>
                          <a:ea typeface="Times New Roman"/>
                        </a:rPr>
                        <a:t>民間在庫品増加</a:t>
                      </a:r>
                      <a:r>
                        <a:rPr lang="en-US" altLang="ja-JP" sz="1600" b="0" baseline="30000" dirty="0" smtClean="0">
                          <a:solidFill>
                            <a:schemeClr val="tx1">
                              <a:lumMod val="50000"/>
                            </a:schemeClr>
                          </a:solidFill>
                          <a:effectLst/>
                          <a:latin typeface="Arial"/>
                          <a:ea typeface="Times New Roman"/>
                        </a:rPr>
                        <a:t>2</a:t>
                      </a:r>
                      <a:endParaRPr lang="en-GB" sz="1600" b="0" baseline="3000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0.6</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-0.2</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a:solidFill>
                            <a:schemeClr val="bg2">
                              <a:lumMod val="10000"/>
                            </a:schemeClr>
                          </a:solidFill>
                          <a:effectLst/>
                          <a:latin typeface="+mj-lt"/>
                        </a:rPr>
                        <a:t>0.0</a:t>
                      </a:r>
                    </a:p>
                  </a:txBody>
                  <a:tcPr marL="0" marR="0" marT="0" marB="0" anchor="ctr">
                    <a:lnL>
                      <a:noFill/>
                    </a:lnL>
                    <a:lnR>
                      <a:noFill/>
                    </a:lnR>
                    <a:lnT>
                      <a:noFill/>
                    </a:lnT>
                    <a:lnB>
                      <a:noFill/>
                    </a:lnB>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国内需要</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0.4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0.9</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財貨・サービス輸出</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2.9</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1.2</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6.4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3.4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02792">
                <a:tc>
                  <a:txBody>
                    <a:bodyPr/>
                    <a:lstStyle/>
                    <a:p>
                      <a:pPr>
                        <a:spcAft>
                          <a:spcPts val="0"/>
                        </a:spcAft>
                      </a:pPr>
                      <a:r>
                        <a:rPr lang="ja-JP" altLang="en-US" sz="1600" b="0" dirty="0" smtClean="0">
                          <a:solidFill>
                            <a:schemeClr val="tx1">
                              <a:lumMod val="50000"/>
                            </a:schemeClr>
                          </a:solidFill>
                          <a:effectLst/>
                          <a:latin typeface="Arial"/>
                          <a:ea typeface="Times New Roman"/>
                        </a:rPr>
                        <a:t>財貨・サービス輸入</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0.8</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-2.3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3.2</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1.9</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278783">
                <a:tc>
                  <a:txBody>
                    <a:bodyPr/>
                    <a:lstStyle/>
                    <a:p>
                      <a:pPr>
                        <a:spcAft>
                          <a:spcPts val="0"/>
                        </a:spcAft>
                      </a:pPr>
                      <a:r>
                        <a:rPr lang="ja-JP" altLang="en-US" sz="1600" b="0" dirty="0" smtClean="0">
                          <a:solidFill>
                            <a:schemeClr val="tx1">
                              <a:lumMod val="50000"/>
                            </a:schemeClr>
                          </a:solidFill>
                          <a:effectLst/>
                          <a:latin typeface="Arial"/>
                          <a:ea typeface="Times New Roman"/>
                        </a:rPr>
                        <a:t>純輸出</a:t>
                      </a:r>
                      <a:r>
                        <a:rPr lang="en-US" altLang="ja-JP" sz="1600" b="0" baseline="30000" dirty="0" smtClean="0">
                          <a:solidFill>
                            <a:schemeClr val="tx1">
                              <a:lumMod val="50000"/>
                            </a:schemeClr>
                          </a:solidFill>
                          <a:effectLst/>
                          <a:latin typeface="Arial"/>
                          <a:ea typeface="Times New Roman"/>
                        </a:rPr>
                        <a:t>2</a:t>
                      </a:r>
                      <a:endParaRPr lang="en-GB" sz="1600" b="0" dirty="0">
                        <a:solidFill>
                          <a:schemeClr val="tx1">
                            <a:lumMod val="50000"/>
                          </a:schemeClr>
                        </a:solidFill>
                        <a:effectLst/>
                        <a:latin typeface="Arial"/>
                        <a:ea typeface="Times New Roman"/>
                      </a:endParaRP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0.6</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0.5</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0.3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bl>
          </a:graphicData>
        </a:graphic>
      </p:graphicFrame>
      <p:sp>
        <p:nvSpPr>
          <p:cNvPr id="6" name="Rectangle 5"/>
          <p:cNvSpPr/>
          <p:nvPr/>
        </p:nvSpPr>
        <p:spPr>
          <a:xfrm>
            <a:off x="1037779" y="283295"/>
            <a:ext cx="7174523" cy="769441"/>
          </a:xfrm>
          <a:prstGeom prst="rect">
            <a:avLst/>
          </a:prstGeom>
        </p:spPr>
        <p:txBody>
          <a:bodyPr wrap="square">
            <a:spAutoFit/>
          </a:bodyPr>
          <a:lstStyle/>
          <a:p>
            <a:pPr lvl="0" algn="ctr">
              <a:tabLst>
                <a:tab pos="539750" algn="l"/>
                <a:tab pos="755650" algn="l"/>
                <a:tab pos="971550" algn="l"/>
              </a:tabLst>
            </a:pPr>
            <a:r>
              <a:rPr lang="ja-JP" altLang="en-US" sz="2600" b="1" dirty="0">
                <a:solidFill>
                  <a:schemeClr val="tx2"/>
                </a:solidFill>
                <a:latin typeface="+mn-ea"/>
              </a:rPr>
              <a:t>短期の経済</a:t>
            </a:r>
            <a:r>
              <a:rPr lang="ja-JP" altLang="en-US" sz="2600" b="1" dirty="0" smtClean="0">
                <a:solidFill>
                  <a:schemeClr val="tx2"/>
                </a:solidFill>
                <a:latin typeface="+mn-ea"/>
              </a:rPr>
              <a:t>見通し</a:t>
            </a:r>
            <a:endParaRPr lang="en-US" altLang="ja-JP" sz="2600" b="1" dirty="0" smtClean="0">
              <a:solidFill>
                <a:schemeClr val="tx2"/>
              </a:solidFill>
              <a:latin typeface="+mn-ea"/>
            </a:endParaRPr>
          </a:p>
          <a:p>
            <a:pPr lvl="0" algn="ctr">
              <a:tabLst>
                <a:tab pos="539750" algn="l"/>
                <a:tab pos="755650" algn="l"/>
                <a:tab pos="971550" algn="l"/>
              </a:tabLst>
            </a:pPr>
            <a:r>
              <a:rPr lang="ja-JP" altLang="en-US" dirty="0" smtClean="0">
                <a:solidFill>
                  <a:schemeClr val="bg2">
                    <a:lumMod val="10000"/>
                  </a:schemeClr>
                </a:solidFill>
                <a:latin typeface="+mj-ea"/>
                <a:ea typeface="+mj-ea"/>
              </a:rPr>
              <a:t>前年比</a:t>
            </a:r>
            <a:r>
              <a:rPr lang="ja-JP" altLang="en-US" dirty="0">
                <a:solidFill>
                  <a:schemeClr val="bg2">
                    <a:lumMod val="10000"/>
                  </a:schemeClr>
                </a:solidFill>
                <a:latin typeface="+mj-ea"/>
                <a:ea typeface="+mj-ea"/>
              </a:rPr>
              <a:t>、</a:t>
            </a:r>
            <a:r>
              <a:rPr lang="en-GB" altLang="zh-CN" dirty="0" smtClean="0">
                <a:solidFill>
                  <a:schemeClr val="bg2">
                    <a:lumMod val="10000"/>
                  </a:schemeClr>
                </a:solidFill>
                <a:latin typeface="+mj-ea"/>
                <a:ea typeface="+mj-ea"/>
              </a:rPr>
              <a:t>%</a:t>
            </a:r>
            <a:r>
              <a:rPr lang="en-GB" altLang="zh-CN" baseline="30000" dirty="0" smtClean="0">
                <a:solidFill>
                  <a:schemeClr val="bg2">
                    <a:lumMod val="10000"/>
                  </a:schemeClr>
                </a:solidFill>
                <a:latin typeface="+mj-ea"/>
                <a:ea typeface="+mj-ea"/>
              </a:rPr>
              <a:t>  </a:t>
            </a:r>
            <a:endParaRPr lang="en-GB" altLang="zh-CN" dirty="0">
              <a:solidFill>
                <a:schemeClr val="bg2">
                  <a:lumMod val="10000"/>
                </a:schemeClr>
              </a:solidFill>
              <a:latin typeface="+mj-ea"/>
              <a:ea typeface="+mj-ea"/>
            </a:endParaRPr>
          </a:p>
        </p:txBody>
      </p:sp>
      <p:sp>
        <p:nvSpPr>
          <p:cNvPr id="7" name="Rectangle 1"/>
          <p:cNvSpPr>
            <a:spLocks noChangeArrowheads="1"/>
          </p:cNvSpPr>
          <p:nvPr/>
        </p:nvSpPr>
        <p:spPr bwMode="auto">
          <a:xfrm>
            <a:off x="286419" y="6167045"/>
            <a:ext cx="81620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a:buAutoNum type="arabicPeriod"/>
              <a:tabLst>
                <a:tab pos="539750" algn="l"/>
                <a:tab pos="755650" algn="l"/>
                <a:tab pos="971550" algn="l"/>
              </a:tabLst>
            </a:pPr>
            <a:r>
              <a:rPr lang="ja-JP" altLang="en-US" sz="1200" dirty="0" smtClean="0">
                <a:solidFill>
                  <a:srgbClr val="00040C"/>
                </a:solidFill>
                <a:latin typeface="+mj-lt"/>
              </a:rPr>
              <a:t>公的</a:t>
            </a:r>
            <a:r>
              <a:rPr lang="ja-JP" altLang="en-US" sz="1200" dirty="0">
                <a:solidFill>
                  <a:srgbClr val="00040C"/>
                </a:solidFill>
                <a:latin typeface="+mj-lt"/>
              </a:rPr>
              <a:t>企業を含む。</a:t>
            </a:r>
            <a:endParaRPr lang="en-GB" altLang="zh-CN" sz="1200" dirty="0">
              <a:solidFill>
                <a:srgbClr val="00040C"/>
              </a:solidFill>
              <a:latin typeface="+mj-lt"/>
            </a:endParaRPr>
          </a:p>
          <a:p>
            <a:pPr marL="228600" indent="-228600">
              <a:buAutoNum type="arabicPeriod"/>
              <a:tabLst>
                <a:tab pos="539750" algn="l"/>
                <a:tab pos="755650" algn="l"/>
                <a:tab pos="971550" algn="l"/>
              </a:tabLst>
            </a:pPr>
            <a:r>
              <a:rPr lang="en-US" altLang="ja-JP" sz="1200" dirty="0" smtClean="0">
                <a:solidFill>
                  <a:srgbClr val="00040C"/>
                </a:solidFill>
                <a:latin typeface="+mj-lt"/>
              </a:rPr>
              <a:t>GDP</a:t>
            </a:r>
            <a:r>
              <a:rPr lang="ja-JP" altLang="en-US" sz="1200" dirty="0" smtClean="0">
                <a:solidFill>
                  <a:srgbClr val="00040C"/>
                </a:solidFill>
                <a:latin typeface="+mj-lt"/>
              </a:rPr>
              <a:t>成長率</a:t>
            </a:r>
            <a:r>
              <a:rPr lang="ja-JP" altLang="en-US" sz="1200" dirty="0">
                <a:solidFill>
                  <a:srgbClr val="00040C"/>
                </a:solidFill>
                <a:latin typeface="+mj-lt"/>
              </a:rPr>
              <a:t>への</a:t>
            </a:r>
            <a:r>
              <a:rPr lang="ja-JP" altLang="en-US" sz="1200" dirty="0" smtClean="0">
                <a:solidFill>
                  <a:srgbClr val="00040C"/>
                </a:solidFill>
                <a:latin typeface="+mj-lt"/>
              </a:rPr>
              <a:t>寄与。</a:t>
            </a:r>
            <a:endParaRPr lang="en-GB" altLang="zh-CN" sz="1200" dirty="0" smtClean="0">
              <a:solidFill>
                <a:srgbClr val="00040C"/>
              </a:solidFill>
              <a:latin typeface="+mj-lt"/>
            </a:endParaRPr>
          </a:p>
          <a:p>
            <a:r>
              <a:rPr lang="ja-JP" altLang="en-US" sz="1200" dirty="0" smtClean="0">
                <a:solidFill>
                  <a:srgbClr val="00040C"/>
                </a:solidFill>
                <a:latin typeface="+mj-lt"/>
              </a:rPr>
              <a:t>出典</a:t>
            </a:r>
            <a:r>
              <a:rPr lang="en-GB" altLang="zh-CN" sz="1200" dirty="0" smtClean="0">
                <a:solidFill>
                  <a:srgbClr val="00040C"/>
                </a:solidFill>
                <a:latin typeface="+mj-lt"/>
              </a:rPr>
              <a:t>: </a:t>
            </a:r>
            <a:r>
              <a:rPr lang="en-US" sz="1200" dirty="0">
                <a:solidFill>
                  <a:schemeClr val="bg2">
                    <a:lumMod val="10000"/>
                  </a:schemeClr>
                </a:solidFill>
                <a:latin typeface="Calibri" panose="020F0502020204030204" pitchFamily="34" charset="0"/>
              </a:rPr>
              <a:t>OECD Economic Outlook </a:t>
            </a:r>
            <a:r>
              <a:rPr lang="ja-JP" altLang="en-US" sz="1200" dirty="0">
                <a:solidFill>
                  <a:schemeClr val="bg2">
                    <a:lumMod val="10000"/>
                  </a:schemeClr>
                </a:solidFill>
                <a:latin typeface="Calibri" panose="020F0502020204030204" pitchFamily="34" charset="0"/>
              </a:rPr>
              <a:t>データベース（</a:t>
            </a:r>
            <a:r>
              <a:rPr lang="en-US" altLang="ja-JP" sz="1200" dirty="0">
                <a:solidFill>
                  <a:schemeClr val="bg2">
                    <a:lumMod val="10000"/>
                  </a:schemeClr>
                </a:solidFill>
                <a:latin typeface="Calibri" panose="020F0502020204030204" pitchFamily="34" charset="0"/>
              </a:rPr>
              <a:t>2017</a:t>
            </a:r>
            <a:r>
              <a:rPr lang="ja-JP" altLang="en-US" sz="1200" dirty="0">
                <a:solidFill>
                  <a:schemeClr val="bg2">
                    <a:lumMod val="10000"/>
                  </a:schemeClr>
                </a:solidFill>
                <a:latin typeface="Calibri" panose="020F0502020204030204" pitchFamily="34" charset="0"/>
              </a:rPr>
              <a:t>年６月）</a:t>
            </a:r>
            <a:endParaRPr lang="en-GB" sz="12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294967295"/>
          </p:nvPr>
        </p:nvSpPr>
        <p:spPr>
          <a:xfrm>
            <a:off x="8640000" y="6411600"/>
            <a:ext cx="342000" cy="244800"/>
          </a:xfrm>
          <a:prstGeom prst="rect">
            <a:avLst/>
          </a:prstGeom>
        </p:spPr>
        <p:txBody>
          <a:bodyPr/>
          <a:lstStyle/>
          <a:p>
            <a:fld id="{FCE284C4-5ED1-4D6C-B7CC-2049C3062C5E}" type="slidenum">
              <a:rPr lang="en-GB" smtClean="0"/>
              <a:t>29</a:t>
            </a:fld>
            <a:endParaRPr lang="en-GB"/>
          </a:p>
        </p:txBody>
      </p:sp>
    </p:spTree>
    <p:extLst>
      <p:ext uri="{BB962C8B-B14F-4D97-AF65-F5344CB8AC3E}">
        <p14:creationId xmlns:p14="http://schemas.microsoft.com/office/powerpoint/2010/main" val="382061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oecd.org\sdataECO\Units\FRONTOFFICE\Economic Outlooks\EO101\Data and charts\Figs_E\E_Handout_Fig_Global_Growth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1" y="1497564"/>
            <a:ext cx="8429131" cy="51717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4" y="232192"/>
            <a:ext cx="8378047" cy="892552"/>
          </a:xfrm>
          <a:prstGeom prst="rect">
            <a:avLst/>
          </a:prstGeom>
        </p:spPr>
        <p:txBody>
          <a:bodyPr wrap="square">
            <a:spAutoFit/>
          </a:bodyPr>
          <a:lstStyle/>
          <a:p>
            <a:pPr algn="ctr">
              <a:defRPr/>
            </a:pPr>
            <a:r>
              <a:rPr lang="ja-JP" altLang="en-US" sz="2600" b="1" dirty="0" smtClean="0">
                <a:solidFill>
                  <a:schemeClr val="tx2"/>
                </a:solidFill>
                <a:latin typeface="+mj-lt"/>
              </a:rPr>
              <a:t>世界の</a:t>
            </a:r>
            <a:r>
              <a:rPr lang="en-US" altLang="ja-JP" sz="2600" b="1" dirty="0" smtClean="0">
                <a:solidFill>
                  <a:schemeClr val="tx2"/>
                </a:solidFill>
                <a:latin typeface="+mj-lt"/>
              </a:rPr>
              <a:t>GDP</a:t>
            </a:r>
            <a:r>
              <a:rPr lang="ja-JP" altLang="en-US" sz="2600" b="1" dirty="0" smtClean="0">
                <a:solidFill>
                  <a:schemeClr val="tx2"/>
                </a:solidFill>
                <a:latin typeface="+mj-lt"/>
              </a:rPr>
              <a:t>成長率は緩や</a:t>
            </a:r>
            <a:r>
              <a:rPr lang="ja-JP" altLang="en-US" sz="2600" b="1" dirty="0">
                <a:solidFill>
                  <a:schemeClr val="tx2"/>
                </a:solidFill>
                <a:latin typeface="+mj-lt"/>
              </a:rPr>
              <a:t>か</a:t>
            </a:r>
            <a:r>
              <a:rPr lang="ja-JP" altLang="en-US" sz="2600" b="1" dirty="0" smtClean="0">
                <a:solidFill>
                  <a:schemeClr val="tx2"/>
                </a:solidFill>
                <a:latin typeface="+mj-lt"/>
              </a:rPr>
              <a:t>に上向くだろうが、</a:t>
            </a:r>
            <a:endParaRPr lang="en-US" altLang="ja-JP" sz="2600" b="1" dirty="0" smtClean="0">
              <a:solidFill>
                <a:schemeClr val="tx2"/>
              </a:solidFill>
              <a:latin typeface="+mj-lt"/>
            </a:endParaRPr>
          </a:p>
          <a:p>
            <a:pPr algn="ctr">
              <a:defRPr/>
            </a:pPr>
            <a:r>
              <a:rPr lang="ja-JP" altLang="en-US" sz="2600" b="1" dirty="0" smtClean="0">
                <a:solidFill>
                  <a:schemeClr val="tx2"/>
                </a:solidFill>
                <a:latin typeface="+mj-lt"/>
              </a:rPr>
              <a:t>過去の平均的水準は依然下回っている。</a:t>
            </a:r>
            <a:endParaRPr lang="en-GB" sz="2600" b="1" dirty="0">
              <a:solidFill>
                <a:schemeClr val="tx2"/>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3</a:t>
            </a:fld>
            <a:endParaRPr lang="en-GB" dirty="0"/>
          </a:p>
        </p:txBody>
      </p:sp>
      <p:sp>
        <p:nvSpPr>
          <p:cNvPr id="13" name="TextBox 12"/>
          <p:cNvSpPr txBox="1"/>
          <p:nvPr/>
        </p:nvSpPr>
        <p:spPr>
          <a:xfrm>
            <a:off x="397440" y="6211668"/>
            <a:ext cx="8495040" cy="646331"/>
          </a:xfrm>
          <a:prstGeom prst="rect">
            <a:avLst/>
          </a:prstGeom>
          <a:noFill/>
        </p:spPr>
        <p:txBody>
          <a:bodyPr wrap="square" rtlCol="0">
            <a:spAutoFit/>
          </a:bodyPr>
          <a:lstStyle/>
          <a:p>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OECD Economic Outlook </a:t>
            </a:r>
            <a:r>
              <a:rPr lang="ja-JP" altLang="en-US" sz="1200" dirty="0" smtClean="0">
                <a:solidFill>
                  <a:schemeClr val="bg2">
                    <a:lumMod val="10000"/>
                  </a:schemeClr>
                </a:solidFill>
                <a:latin typeface="Calibri" panose="020F0502020204030204" pitchFamily="34" charset="0"/>
              </a:rPr>
              <a:t>データベース（</a:t>
            </a:r>
            <a:r>
              <a:rPr lang="en-US" altLang="ja-JP" sz="1200" dirty="0" smtClean="0">
                <a:solidFill>
                  <a:schemeClr val="bg2">
                    <a:lumMod val="10000"/>
                  </a:schemeClr>
                </a:solidFill>
                <a:latin typeface="Calibri" panose="020F0502020204030204" pitchFamily="34" charset="0"/>
              </a:rPr>
              <a:t>2017</a:t>
            </a:r>
            <a:r>
              <a:rPr lang="ja-JP" altLang="en-US" sz="1200" dirty="0" smtClean="0">
                <a:solidFill>
                  <a:schemeClr val="bg2">
                    <a:lumMod val="10000"/>
                  </a:schemeClr>
                </a:solidFill>
                <a:latin typeface="Calibri" panose="020F0502020204030204" pitchFamily="34" charset="0"/>
              </a:rPr>
              <a:t>年６月）</a:t>
            </a:r>
            <a:endParaRPr lang="en-GB" sz="1200" dirty="0">
              <a:solidFill>
                <a:schemeClr val="bg2">
                  <a:lumMod val="10000"/>
                </a:schemeClr>
              </a:solidFill>
              <a:latin typeface="Calibri" panose="020F0502020204030204" pitchFamily="34" charset="0"/>
            </a:endParaRPr>
          </a:p>
        </p:txBody>
      </p:sp>
      <p:sp>
        <p:nvSpPr>
          <p:cNvPr id="21" name="TextBox 20"/>
          <p:cNvSpPr txBox="1"/>
          <p:nvPr/>
        </p:nvSpPr>
        <p:spPr>
          <a:xfrm>
            <a:off x="2121630" y="1297509"/>
            <a:ext cx="4248472" cy="400110"/>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世界の実質</a:t>
            </a:r>
            <a:r>
              <a:rPr lang="en-GB" altLang="ja-JP" sz="2000" b="1" dirty="0">
                <a:solidFill>
                  <a:schemeClr val="bg2">
                    <a:lumMod val="10000"/>
                  </a:schemeClr>
                </a:solidFill>
                <a:latin typeface="Calibri" pitchFamily="34" charset="0"/>
              </a:rPr>
              <a:t>GDP </a:t>
            </a:r>
            <a:r>
              <a:rPr lang="ja-JP" altLang="en-US" sz="2000" b="1" dirty="0" smtClean="0">
                <a:solidFill>
                  <a:schemeClr val="bg2">
                    <a:lumMod val="10000"/>
                  </a:schemeClr>
                </a:solidFill>
                <a:latin typeface="Calibri" pitchFamily="34" charset="0"/>
              </a:rPr>
              <a:t>成長率</a:t>
            </a:r>
            <a:endParaRPr lang="ja-JP" altLang="en-US" sz="2000" b="1" dirty="0">
              <a:solidFill>
                <a:schemeClr val="bg2">
                  <a:lumMod val="10000"/>
                </a:schemeClr>
              </a:solidFill>
              <a:latin typeface="Calibri" pitchFamily="34" charset="0"/>
            </a:endParaRPr>
          </a:p>
        </p:txBody>
      </p:sp>
    </p:spTree>
    <p:extLst>
      <p:ext uri="{BB962C8B-B14F-4D97-AF65-F5344CB8AC3E}">
        <p14:creationId xmlns:p14="http://schemas.microsoft.com/office/powerpoint/2010/main" val="188784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7208" y="188640"/>
            <a:ext cx="8351837" cy="1022350"/>
          </a:xfrm>
        </p:spPr>
        <p:txBody>
          <a:bodyPr/>
          <a:lstStyle/>
          <a:p>
            <a:pPr algn="ctr"/>
            <a:r>
              <a:rPr lang="ja-JP" altLang="en-US" sz="2600" b="1" dirty="0">
                <a:solidFill>
                  <a:schemeClr val="tx2"/>
                </a:solidFill>
                <a:latin typeface="+mn-ea"/>
                <a:ea typeface="+mn-ea"/>
              </a:rPr>
              <a:t>消費者物価上昇率は２％目標をかなり下回った</a:t>
            </a:r>
            <a:r>
              <a:rPr lang="ja-JP" altLang="en-US" sz="2600" b="1" dirty="0" smtClean="0">
                <a:solidFill>
                  <a:schemeClr val="tx2"/>
                </a:solidFill>
                <a:latin typeface="+mn-ea"/>
                <a:ea typeface="+mn-ea"/>
              </a:rPr>
              <a:t>まま</a:t>
            </a:r>
            <a:r>
              <a:rPr lang="en-GB" altLang="en-US" sz="2600" b="1" baseline="30000" dirty="0" smtClean="0">
                <a:solidFill>
                  <a:schemeClr val="tx2"/>
                </a:solidFill>
                <a:latin typeface="+mn-ea"/>
                <a:ea typeface="+mn-ea"/>
              </a:rPr>
              <a:t>1</a:t>
            </a:r>
          </a:p>
        </p:txBody>
      </p:sp>
      <p:sp>
        <p:nvSpPr>
          <p:cNvPr id="10243" name="Slide Number Placeholder 3"/>
          <p:cNvSpPr>
            <a:spLocks noGrp="1"/>
          </p:cNvSpPr>
          <p:nvPr>
            <p:ph type="sldNum" sz="quarter" idx="4294967295"/>
          </p:nvPr>
        </p:nvSpPr>
        <p:spPr bwMode="auto">
          <a:xfrm>
            <a:off x="7607300" y="6381750"/>
            <a:ext cx="11525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fontAlgn="base">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fld id="{5C8CA122-E9BA-416A-A9A3-FE9FDA172565}" type="slidenum">
              <a:rPr lang="en-GB" altLang="en-US" sz="1400">
                <a:latin typeface="Arial" pitchFamily="34" charset="0"/>
              </a:rPr>
              <a:pPr>
                <a:spcBef>
                  <a:spcPct val="0"/>
                </a:spcBef>
                <a:buClrTx/>
                <a:buFontTx/>
                <a:buNone/>
              </a:pPr>
              <a:t>30</a:t>
            </a:fld>
            <a:endParaRPr lang="en-GB" altLang="en-US" sz="1400">
              <a:latin typeface="Arial" pitchFamily="34" charset="0"/>
            </a:endParaRPr>
          </a:p>
        </p:txBody>
      </p:sp>
      <p:sp>
        <p:nvSpPr>
          <p:cNvPr id="8" name="Rectangle 7"/>
          <p:cNvSpPr/>
          <p:nvPr/>
        </p:nvSpPr>
        <p:spPr>
          <a:xfrm>
            <a:off x="755650" y="6027738"/>
            <a:ext cx="8064500" cy="646331"/>
          </a:xfrm>
          <a:prstGeom prst="rect">
            <a:avLst/>
          </a:prstGeom>
        </p:spPr>
        <p:txBody>
          <a:bodyPr>
            <a:spAutoFit/>
          </a:bodyPr>
          <a:lstStyle/>
          <a:p>
            <a:pPr marL="228600" indent="-228600">
              <a:buFontTx/>
              <a:buAutoNum type="arabicPeriod"/>
              <a:defRPr/>
            </a:pPr>
            <a:r>
              <a:rPr lang="ja-JP" altLang="en-US" sz="1200" dirty="0" smtClean="0">
                <a:solidFill>
                  <a:srgbClr val="00040C"/>
                </a:solidFill>
                <a:latin typeface="Arial (headings)"/>
                <a:cs typeface="Arial" charset="0"/>
              </a:rPr>
              <a:t>前年比</a:t>
            </a:r>
            <a:r>
              <a:rPr lang="ja-JP" altLang="en-US" sz="1200" dirty="0">
                <a:solidFill>
                  <a:srgbClr val="00040C"/>
                </a:solidFill>
                <a:latin typeface="Arial (headings)"/>
                <a:cs typeface="Arial" charset="0"/>
              </a:rPr>
              <a:t>。</a:t>
            </a:r>
            <a:r>
              <a:rPr lang="en-US" altLang="ja-JP" sz="1200" dirty="0">
                <a:solidFill>
                  <a:srgbClr val="00040C"/>
                </a:solidFill>
                <a:latin typeface="Arial (headings)"/>
                <a:cs typeface="Arial" charset="0"/>
              </a:rPr>
              <a:t>2014</a:t>
            </a:r>
            <a:r>
              <a:rPr lang="ja-JP" altLang="en-US" sz="1200" dirty="0">
                <a:solidFill>
                  <a:srgbClr val="00040C"/>
                </a:solidFill>
                <a:latin typeface="Arial (headings)"/>
                <a:cs typeface="Arial" charset="0"/>
              </a:rPr>
              <a:t>年４月の消費税率引上げの影響を除く</a:t>
            </a:r>
            <a:r>
              <a:rPr lang="ja-JP" altLang="en-US" sz="1200" dirty="0" smtClean="0">
                <a:solidFill>
                  <a:srgbClr val="00040C"/>
                </a:solidFill>
                <a:latin typeface="Arial (headings)"/>
                <a:cs typeface="Arial" charset="0"/>
              </a:rPr>
              <a:t>。</a:t>
            </a:r>
            <a:endParaRPr lang="en-US" altLang="ja-JP" sz="1200" dirty="0" smtClean="0">
              <a:solidFill>
                <a:srgbClr val="00040C"/>
              </a:solidFill>
              <a:latin typeface="Arial (headings)"/>
              <a:cs typeface="Arial" charset="0"/>
            </a:endParaRPr>
          </a:p>
          <a:p>
            <a:pPr marL="228600" indent="-228600">
              <a:buFontTx/>
              <a:buAutoNum type="arabicPeriod"/>
              <a:defRPr/>
            </a:pPr>
            <a:r>
              <a:rPr lang="en-US" altLang="ja-JP" sz="1200" dirty="0" smtClean="0">
                <a:solidFill>
                  <a:srgbClr val="00040C"/>
                </a:solidFill>
                <a:latin typeface="+mj-lt"/>
                <a:cs typeface="Arial" charset="0"/>
              </a:rPr>
              <a:t>OECD</a:t>
            </a:r>
            <a:r>
              <a:rPr lang="ja-JP" altLang="en-US" sz="1200" dirty="0">
                <a:solidFill>
                  <a:srgbClr val="00040C"/>
                </a:solidFill>
                <a:latin typeface="+mj-lt"/>
                <a:cs typeface="Arial" charset="0"/>
              </a:rPr>
              <a:t>の定義によるものであり、食料とエネルギーを除く</a:t>
            </a:r>
            <a:r>
              <a:rPr lang="ja-JP" altLang="en-US" sz="1200" dirty="0" smtClean="0">
                <a:solidFill>
                  <a:srgbClr val="00040C"/>
                </a:solidFill>
                <a:latin typeface="+mj-lt"/>
                <a:cs typeface="Arial" charset="0"/>
              </a:rPr>
              <a:t>。</a:t>
            </a:r>
            <a:endParaRPr lang="en-US" altLang="ja-JP" sz="1200" dirty="0">
              <a:solidFill>
                <a:srgbClr val="00040C"/>
              </a:solidFill>
              <a:latin typeface="+mj-lt"/>
              <a:cs typeface="Arial" charset="0"/>
            </a:endParaRPr>
          </a:p>
          <a:p>
            <a:r>
              <a:rPr lang="ja-JP" altLang="en-US" sz="1200" dirty="0" smtClean="0">
                <a:solidFill>
                  <a:srgbClr val="00040C"/>
                </a:solidFill>
                <a:latin typeface="Arial (headings)"/>
                <a:cs typeface="Arial" charset="0"/>
              </a:rPr>
              <a:t>出典</a:t>
            </a:r>
            <a:r>
              <a:rPr lang="en-GB" sz="1200" dirty="0">
                <a:solidFill>
                  <a:srgbClr val="00040C"/>
                </a:solidFill>
                <a:latin typeface="Arial (headings)"/>
                <a:cs typeface="Arial" charset="0"/>
              </a:rPr>
              <a:t>: </a:t>
            </a:r>
            <a:r>
              <a:rPr lang="en-US" sz="1200" dirty="0">
                <a:solidFill>
                  <a:schemeClr val="bg2">
                    <a:lumMod val="10000"/>
                  </a:schemeClr>
                </a:solidFill>
                <a:latin typeface="Calibri" panose="020F0502020204030204" pitchFamily="34" charset="0"/>
              </a:rPr>
              <a:t>OECD Economic Outlook </a:t>
            </a:r>
            <a:r>
              <a:rPr lang="ja-JP" altLang="en-US" sz="1200" dirty="0">
                <a:solidFill>
                  <a:schemeClr val="bg2">
                    <a:lumMod val="10000"/>
                  </a:schemeClr>
                </a:solidFill>
                <a:latin typeface="Calibri" panose="020F0502020204030204" pitchFamily="34" charset="0"/>
              </a:rPr>
              <a:t>データベース（</a:t>
            </a:r>
            <a:r>
              <a:rPr lang="en-US" altLang="ja-JP" sz="1200" dirty="0">
                <a:solidFill>
                  <a:schemeClr val="bg2">
                    <a:lumMod val="10000"/>
                  </a:schemeClr>
                </a:solidFill>
                <a:latin typeface="Calibri" panose="020F0502020204030204" pitchFamily="34" charset="0"/>
              </a:rPr>
              <a:t>2017</a:t>
            </a:r>
            <a:r>
              <a:rPr lang="ja-JP" altLang="en-US" sz="1200" dirty="0">
                <a:solidFill>
                  <a:schemeClr val="bg2">
                    <a:lumMod val="10000"/>
                  </a:schemeClr>
                </a:solidFill>
                <a:latin typeface="Calibri" panose="020F0502020204030204" pitchFamily="34" charset="0"/>
              </a:rPr>
              <a:t>年６月）</a:t>
            </a:r>
            <a:endParaRPr lang="en-GB" sz="1200" dirty="0">
              <a:solidFill>
                <a:schemeClr val="bg2">
                  <a:lumMod val="10000"/>
                </a:schemeClr>
              </a:solidFill>
              <a:latin typeface="Calibri" panose="020F0502020204030204" pitchFamily="34" charset="0"/>
            </a:endParaRPr>
          </a:p>
        </p:txBody>
      </p:sp>
      <p:pic>
        <p:nvPicPr>
          <p:cNvPr id="1024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557338"/>
            <a:ext cx="8351838"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694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7779" y="164638"/>
            <a:ext cx="7174523" cy="861774"/>
          </a:xfrm>
          <a:prstGeom prst="rect">
            <a:avLst/>
          </a:prstGeom>
        </p:spPr>
        <p:txBody>
          <a:bodyPr wrap="square">
            <a:spAutoFit/>
          </a:bodyPr>
          <a:lstStyle/>
          <a:p>
            <a:pPr lvl="0" algn="ctr">
              <a:tabLst>
                <a:tab pos="539750" algn="l"/>
                <a:tab pos="755650" algn="l"/>
                <a:tab pos="971550" algn="l"/>
              </a:tabLst>
            </a:pPr>
            <a:r>
              <a:rPr lang="ja-JP" altLang="en-US" sz="3200" b="1" dirty="0">
                <a:solidFill>
                  <a:srgbClr val="00B0F0"/>
                </a:solidFill>
                <a:latin typeface="+mj-ea"/>
                <a:ea typeface="+mj-ea"/>
              </a:rPr>
              <a:t>短期の経済</a:t>
            </a:r>
            <a:r>
              <a:rPr lang="ja-JP" altLang="en-US" sz="3200" b="1" dirty="0" smtClean="0">
                <a:solidFill>
                  <a:srgbClr val="00B0F0"/>
                </a:solidFill>
                <a:latin typeface="+mj-ea"/>
                <a:ea typeface="+mj-ea"/>
              </a:rPr>
              <a:t>見通し</a:t>
            </a:r>
            <a:endParaRPr lang="en-US" altLang="ja-JP" sz="3200" b="1" dirty="0" smtClean="0">
              <a:solidFill>
                <a:srgbClr val="00B0F0"/>
              </a:solidFill>
              <a:latin typeface="+mj-ea"/>
              <a:ea typeface="+mj-ea"/>
            </a:endParaRPr>
          </a:p>
          <a:p>
            <a:pPr lvl="0" algn="ctr">
              <a:tabLst>
                <a:tab pos="539750" algn="l"/>
                <a:tab pos="755650" algn="l"/>
                <a:tab pos="971550" algn="l"/>
              </a:tabLst>
            </a:pPr>
            <a:r>
              <a:rPr lang="ja-JP" altLang="en-US" dirty="0" smtClean="0">
                <a:solidFill>
                  <a:schemeClr val="bg2">
                    <a:lumMod val="10000"/>
                  </a:schemeClr>
                </a:solidFill>
                <a:latin typeface="+mj-ea"/>
                <a:ea typeface="+mj-ea"/>
              </a:rPr>
              <a:t>前年比</a:t>
            </a:r>
            <a:r>
              <a:rPr lang="ja-JP" altLang="en-US" dirty="0">
                <a:solidFill>
                  <a:schemeClr val="bg2">
                    <a:lumMod val="10000"/>
                  </a:schemeClr>
                </a:solidFill>
                <a:latin typeface="+mj-ea"/>
                <a:ea typeface="+mj-ea"/>
              </a:rPr>
              <a:t>、</a:t>
            </a:r>
            <a:r>
              <a:rPr lang="en-GB" altLang="zh-CN" dirty="0" smtClean="0">
                <a:solidFill>
                  <a:schemeClr val="bg2">
                    <a:lumMod val="10000"/>
                  </a:schemeClr>
                </a:solidFill>
                <a:latin typeface="+mj-ea"/>
                <a:ea typeface="+mj-ea"/>
              </a:rPr>
              <a:t>%</a:t>
            </a:r>
            <a:r>
              <a:rPr lang="en-GB" altLang="zh-CN" baseline="30000" dirty="0" smtClean="0">
                <a:solidFill>
                  <a:schemeClr val="bg2">
                    <a:lumMod val="10000"/>
                  </a:schemeClr>
                </a:solidFill>
                <a:latin typeface="+mj-ea"/>
                <a:ea typeface="+mj-ea"/>
              </a:rPr>
              <a:t>  </a:t>
            </a:r>
            <a:endParaRPr lang="en-GB" altLang="zh-CN" dirty="0">
              <a:solidFill>
                <a:schemeClr val="bg2">
                  <a:lumMod val="10000"/>
                </a:schemeClr>
              </a:solidFill>
              <a:latin typeface="+mj-ea"/>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2405531536"/>
              </p:ext>
            </p:extLst>
          </p:nvPr>
        </p:nvGraphicFramePr>
        <p:xfrm>
          <a:off x="251520" y="1272633"/>
          <a:ext cx="8352928" cy="4844672"/>
        </p:xfrm>
        <a:graphic>
          <a:graphicData uri="http://schemas.openxmlformats.org/drawingml/2006/table">
            <a:tbl>
              <a:tblPr/>
              <a:tblGrid>
                <a:gridCol w="3701012"/>
                <a:gridCol w="1078567"/>
                <a:gridCol w="1205035"/>
                <a:gridCol w="1184753"/>
                <a:gridCol w="1183561"/>
              </a:tblGrid>
              <a:tr h="346048">
                <a:tc>
                  <a:txBody>
                    <a:bodyPr/>
                    <a:lstStyle/>
                    <a:p>
                      <a:pPr algn="ctr">
                        <a:spcAft>
                          <a:spcPts val="0"/>
                        </a:spcAft>
                      </a:pPr>
                      <a:r>
                        <a:rPr lang="en-GB" sz="1600" dirty="0">
                          <a:effectLst/>
                          <a:latin typeface="Arial"/>
                          <a:ea typeface="Times New Roman"/>
                        </a:rPr>
                        <a:t> </a:t>
                      </a:r>
                    </a:p>
                  </a:txBody>
                  <a:tcPr marL="67945" marR="6794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b="1" dirty="0" smtClean="0">
                          <a:solidFill>
                            <a:schemeClr val="tx2"/>
                          </a:solidFill>
                          <a:effectLst/>
                          <a:latin typeface="Arial"/>
                          <a:ea typeface="Times New Roman"/>
                        </a:rPr>
                        <a:t>2015</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2016</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2017</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solidFill>
                            <a:schemeClr val="tx2"/>
                          </a:solidFill>
                          <a:effectLst/>
                          <a:latin typeface="Arial"/>
                          <a:ea typeface="Times New Roman"/>
                        </a:rPr>
                        <a:t>2018</a:t>
                      </a:r>
                      <a:endParaRPr lang="en-GB" sz="1600" b="1" dirty="0">
                        <a:solidFill>
                          <a:schemeClr val="tx2"/>
                        </a:solidFill>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b="1" kern="1200" dirty="0" smtClean="0">
                          <a:solidFill>
                            <a:schemeClr val="tx1">
                              <a:lumMod val="50000"/>
                            </a:schemeClr>
                          </a:solidFill>
                          <a:effectLst/>
                          <a:latin typeface="+mj-ea"/>
                          <a:ea typeface="+mj-ea"/>
                          <a:cs typeface="Times New Roman" panose="02020603050405020304" pitchFamily="18" charset="0"/>
                        </a:rPr>
                        <a:t>雇用、物価、政府収支</a:t>
                      </a:r>
                      <a:endParaRPr kumimoji="0" lang="en-GB" sz="1600" b="1" kern="1200" dirty="0" smtClean="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r">
                        <a:spcAft>
                          <a:spcPts val="0"/>
                        </a:spcAft>
                      </a:pPr>
                      <a:r>
                        <a:rPr lang="en-GB" sz="1600" b="1" dirty="0">
                          <a:effectLst/>
                          <a:latin typeface="Arial"/>
                          <a:ea typeface="Times New Roman"/>
                        </a:rPr>
                        <a:t> </a:t>
                      </a:r>
                      <a:endParaRPr lang="en-GB" sz="1600" dirty="0">
                        <a:effectLst/>
                        <a:latin typeface="Arial"/>
                        <a:ea typeface="Times New Roman"/>
                      </a:endParaRP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600" dirty="0">
                          <a:effectLst/>
                          <a:latin typeface="Arial"/>
                          <a:ea typeface="Times New Roman"/>
                        </a:rPr>
                        <a:t> </a:t>
                      </a:r>
                    </a:p>
                  </a:txBody>
                  <a:tcPr marL="67945" marR="67945" marT="0" marB="0" anchor="ctr">
                    <a:lnL>
                      <a:noFill/>
                    </a:lnL>
                    <a:lnR>
                      <a:noFill/>
                    </a:lnR>
                    <a:lnT w="12700" cap="flat" cmpd="sng" algn="ctr">
                      <a:solidFill>
                        <a:srgbClr val="000000"/>
                      </a:solidFill>
                      <a:prstDash val="solid"/>
                      <a:round/>
                      <a:headEnd type="none" w="med" len="med"/>
                      <a:tailEnd type="none" w="med" len="med"/>
                    </a:lnT>
                    <a:lnB>
                      <a:noFill/>
                    </a:lnB>
                  </a:tcPr>
                </a:tc>
              </a:tr>
              <a:tr h="346048">
                <a:tc>
                  <a:txBody>
                    <a:bodyPr/>
                    <a:lstStyle/>
                    <a:p>
                      <a:pPr>
                        <a:spcAft>
                          <a:spcPts val="0"/>
                        </a:spcAft>
                      </a:pPr>
                      <a:r>
                        <a:rPr lang="en-GB" sz="1600" dirty="0">
                          <a:solidFill>
                            <a:schemeClr val="tx1">
                              <a:lumMod val="50000"/>
                            </a:schemeClr>
                          </a:solidFill>
                          <a:effectLst/>
                          <a:latin typeface="+mj-ea"/>
                          <a:ea typeface="+mj-ea"/>
                          <a:cs typeface="Times New Roman" panose="02020603050405020304" pitchFamily="18" charset="0"/>
                        </a:rPr>
                        <a:t>GDP </a:t>
                      </a:r>
                      <a:r>
                        <a:rPr lang="ja-JP" altLang="en-US" sz="1600" dirty="0" smtClean="0">
                          <a:solidFill>
                            <a:schemeClr val="tx1">
                              <a:lumMod val="50000"/>
                            </a:schemeClr>
                          </a:solidFill>
                          <a:effectLst/>
                          <a:latin typeface="+mj-ea"/>
                          <a:ea typeface="+mj-ea"/>
                          <a:cs typeface="Times New Roman" panose="02020603050405020304" pitchFamily="18" charset="0"/>
                        </a:rPr>
                        <a:t>デフレーター</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2.1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0.3</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-0.4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1.0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46048">
                <a:tc>
                  <a:txBody>
                    <a:bodyPr/>
                    <a:lstStyle/>
                    <a:p>
                      <a:pPr>
                        <a:spcAft>
                          <a:spcPts val="0"/>
                        </a:spcAft>
                      </a:pPr>
                      <a:r>
                        <a:rPr kumimoji="0" lang="ja-JP" altLang="en-US" sz="1600" kern="1200" dirty="0" smtClean="0">
                          <a:solidFill>
                            <a:schemeClr val="tx1">
                              <a:lumMod val="50000"/>
                            </a:schemeClr>
                          </a:solidFill>
                          <a:effectLst/>
                          <a:latin typeface="+mj-ea"/>
                          <a:ea typeface="+mj-ea"/>
                          <a:cs typeface="Times New Roman" panose="02020603050405020304" pitchFamily="18" charset="0"/>
                        </a:rPr>
                        <a:t>消費者物価</a:t>
                      </a:r>
                      <a:r>
                        <a:rPr kumimoji="0" lang="en-GB" sz="1600" kern="1200" baseline="30000" dirty="0" smtClean="0">
                          <a:solidFill>
                            <a:schemeClr val="tx1">
                              <a:lumMod val="50000"/>
                            </a:schemeClr>
                          </a:solidFill>
                          <a:effectLst/>
                          <a:latin typeface="+mj-ea"/>
                          <a:ea typeface="+mj-ea"/>
                          <a:cs typeface="Times New Roman" panose="02020603050405020304" pitchFamily="18" charset="0"/>
                        </a:rPr>
                        <a:t>1</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ctr">
                        <a:spcAft>
                          <a:spcPts val="0"/>
                        </a:spcAft>
                      </a:pPr>
                      <a:r>
                        <a:rPr lang="en-US" sz="1600" dirty="0" smtClean="0">
                          <a:solidFill>
                            <a:schemeClr val="bg2">
                              <a:lumMod val="10000"/>
                            </a:schemeClr>
                          </a:solidFill>
                          <a:effectLst/>
                          <a:latin typeface="+mj-lt"/>
                          <a:ea typeface="Times New Roman"/>
                        </a:rPr>
                        <a:t>0.8</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US" sz="1600" dirty="0" smtClean="0">
                          <a:solidFill>
                            <a:schemeClr val="bg2">
                              <a:lumMod val="10000"/>
                            </a:schemeClr>
                          </a:solidFill>
                          <a:effectLst/>
                          <a:latin typeface="+mj-lt"/>
                          <a:ea typeface="Times New Roman"/>
                        </a:rPr>
                        <a:t>-0.1</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GB" sz="1600" dirty="0" smtClean="0">
                          <a:solidFill>
                            <a:schemeClr val="bg2">
                              <a:lumMod val="10000"/>
                            </a:schemeClr>
                          </a:solidFill>
                          <a:effectLst/>
                          <a:latin typeface="+mj-lt"/>
                          <a:ea typeface="Times New Roman"/>
                        </a:rPr>
                        <a:t>0.6</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US" sz="1600" dirty="0" smtClean="0">
                          <a:solidFill>
                            <a:schemeClr val="bg2">
                              <a:lumMod val="10000"/>
                            </a:schemeClr>
                          </a:solidFill>
                          <a:effectLst/>
                          <a:latin typeface="+mj-lt"/>
                          <a:ea typeface="Times New Roman"/>
                        </a:rPr>
                        <a:t>1.0</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r>
              <a:tr h="346048">
                <a:tc>
                  <a:txBody>
                    <a:bodyPr/>
                    <a:lstStyle/>
                    <a:p>
                      <a:pPr>
                        <a:spcAft>
                          <a:spcPts val="0"/>
                        </a:spcAft>
                      </a:pPr>
                      <a:r>
                        <a:rPr lang="ja-JP" altLang="en-US" sz="1600" baseline="0" dirty="0" smtClean="0">
                          <a:solidFill>
                            <a:schemeClr val="tx1">
                              <a:lumMod val="50000"/>
                            </a:schemeClr>
                          </a:solidFill>
                          <a:effectLst/>
                          <a:latin typeface="+mj-ea"/>
                          <a:ea typeface="+mj-ea"/>
                          <a:cs typeface="Times New Roman" panose="02020603050405020304" pitchFamily="18" charset="0"/>
                        </a:rPr>
                        <a:t>コア</a:t>
                      </a:r>
                      <a:r>
                        <a:rPr lang="en-US" altLang="ja-JP" sz="1600" baseline="0" dirty="0" smtClean="0">
                          <a:solidFill>
                            <a:schemeClr val="tx1">
                              <a:lumMod val="50000"/>
                            </a:schemeClr>
                          </a:solidFill>
                          <a:effectLst/>
                          <a:latin typeface="+mj-ea"/>
                          <a:ea typeface="+mj-ea"/>
                          <a:cs typeface="Times New Roman" panose="02020603050405020304" pitchFamily="18" charset="0"/>
                        </a:rPr>
                        <a:t>CPI</a:t>
                      </a:r>
                      <a:r>
                        <a:rPr lang="en-GB" sz="1600" baseline="30000" dirty="0" smtClean="0">
                          <a:solidFill>
                            <a:schemeClr val="tx1">
                              <a:lumMod val="50000"/>
                            </a:schemeClr>
                          </a:solidFill>
                          <a:effectLst/>
                          <a:latin typeface="+mj-ea"/>
                          <a:ea typeface="+mj-ea"/>
                          <a:cs typeface="Times New Roman" panose="02020603050405020304" pitchFamily="18" charset="0"/>
                        </a:rPr>
                        <a:t>1,2</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GB" sz="1600" dirty="0" smtClean="0">
                          <a:solidFill>
                            <a:schemeClr val="bg2">
                              <a:lumMod val="10000"/>
                            </a:schemeClr>
                          </a:solidFill>
                          <a:effectLst/>
                          <a:latin typeface="+mj-lt"/>
                        </a:rPr>
                        <a:t>1.0</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bg2">
                              <a:lumMod val="10000"/>
                            </a:schemeClr>
                          </a:solidFill>
                          <a:effectLst/>
                          <a:latin typeface="+mj-lt"/>
                          <a:ea typeface="Times New Roman"/>
                        </a:rPr>
                        <a:t>0.4</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GB" sz="1600" dirty="0" smtClean="0">
                          <a:solidFill>
                            <a:schemeClr val="bg2">
                              <a:lumMod val="10000"/>
                            </a:schemeClr>
                          </a:solidFill>
                          <a:effectLst/>
                          <a:latin typeface="+mj-lt"/>
                          <a:ea typeface="Times New Roman"/>
                        </a:rPr>
                        <a:t>0.2</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bg2">
                              <a:lumMod val="10000"/>
                            </a:schemeClr>
                          </a:solidFill>
                          <a:effectLst/>
                          <a:latin typeface="+mj-lt"/>
                          <a:ea typeface="Times New Roman"/>
                        </a:rPr>
                        <a:t>1.0</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失業率</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3.4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3.1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2.8</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46048">
                <a:tc>
                  <a:txBody>
                    <a:bodyPr/>
                    <a:lstStyle/>
                    <a:p>
                      <a:pPr>
                        <a:spcAft>
                          <a:spcPts val="0"/>
                        </a:spcAft>
                      </a:pPr>
                      <a:r>
                        <a:rPr lang="en-GB" sz="1600" i="1" dirty="0">
                          <a:solidFill>
                            <a:schemeClr val="tx1">
                              <a:lumMod val="50000"/>
                            </a:schemeClr>
                          </a:solidFill>
                          <a:effectLst/>
                          <a:latin typeface="+mj-ea"/>
                          <a:ea typeface="+mj-ea"/>
                          <a:cs typeface="Times New Roman" panose="02020603050405020304" pitchFamily="18" charset="0"/>
                        </a:rPr>
                        <a:t>Memorandum </a:t>
                      </a:r>
                      <a:r>
                        <a:rPr lang="en-GB" sz="1600" i="1" dirty="0" smtClean="0">
                          <a:solidFill>
                            <a:schemeClr val="tx1">
                              <a:lumMod val="50000"/>
                            </a:schemeClr>
                          </a:solidFill>
                          <a:effectLst/>
                          <a:latin typeface="+mj-ea"/>
                          <a:ea typeface="+mj-ea"/>
                          <a:cs typeface="Times New Roman" panose="02020603050405020304" pitchFamily="18" charset="0"/>
                        </a:rPr>
                        <a:t>items:</a:t>
                      </a:r>
                      <a:endParaRPr lang="en-GB" sz="1600" i="1"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ctr">
                        <a:spcAft>
                          <a:spcPts val="0"/>
                        </a:spcAft>
                      </a:pPr>
                      <a:r>
                        <a:rPr lang="en-GB" sz="1600" dirty="0">
                          <a:solidFill>
                            <a:schemeClr val="bg2">
                              <a:lumMod val="10000"/>
                            </a:schemeClr>
                          </a:solidFill>
                          <a:effectLst/>
                          <a:latin typeface="+mj-lt"/>
                        </a:rPr>
                        <a:t> </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GB" sz="1600" dirty="0">
                          <a:solidFill>
                            <a:schemeClr val="bg2">
                              <a:lumMod val="10000"/>
                            </a:schemeClr>
                          </a:solidFill>
                          <a:effectLst/>
                          <a:latin typeface="+mj-lt"/>
                        </a:rPr>
                        <a:t> </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GB" sz="1600">
                          <a:solidFill>
                            <a:schemeClr val="bg2">
                              <a:lumMod val="10000"/>
                            </a:schemeClr>
                          </a:solidFill>
                          <a:effectLst/>
                          <a:latin typeface="+mj-lt"/>
                        </a:rPr>
                        <a:t> </a:t>
                      </a:r>
                      <a:endParaRPr lang="en-GB" sz="160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c>
                  <a:txBody>
                    <a:bodyPr/>
                    <a:lstStyle/>
                    <a:p>
                      <a:pPr algn="ctr">
                        <a:spcAft>
                          <a:spcPts val="0"/>
                        </a:spcAft>
                      </a:pPr>
                      <a:r>
                        <a:rPr lang="en-GB" sz="1600" dirty="0">
                          <a:solidFill>
                            <a:schemeClr val="bg2">
                              <a:lumMod val="10000"/>
                            </a:schemeClr>
                          </a:solidFill>
                          <a:effectLst/>
                          <a:latin typeface="+mj-lt"/>
                        </a:rPr>
                        <a:t> </a:t>
                      </a:r>
                      <a:endParaRPr lang="en-GB" sz="1600" dirty="0">
                        <a:solidFill>
                          <a:schemeClr val="bg2">
                            <a:lumMod val="10000"/>
                          </a:schemeClr>
                        </a:solidFill>
                        <a:effectLst/>
                        <a:latin typeface="+mj-lt"/>
                        <a:ea typeface="Times New Roman"/>
                      </a:endParaRPr>
                    </a:p>
                  </a:txBody>
                  <a:tcPr marL="67945" marR="67945" marT="0" marB="0" anchor="ctr">
                    <a:lnL>
                      <a:noFill/>
                    </a:lnL>
                    <a:lnR>
                      <a:noFill/>
                    </a:lnR>
                    <a:lnT>
                      <a:noFill/>
                    </a:lnT>
                    <a:lnB>
                      <a:noFill/>
                    </a:lnB>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世界の貿易の伸び率</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tx1">
                              <a:lumMod val="50000"/>
                            </a:schemeClr>
                          </a:solidFill>
                          <a:effectLst/>
                          <a:latin typeface="+mj-lt"/>
                          <a:ea typeface="Times New Roman"/>
                        </a:rPr>
                        <a:t>2.7</a:t>
                      </a:r>
                      <a:endParaRPr lang="en-GB" sz="1600" dirty="0">
                        <a:solidFill>
                          <a:schemeClr val="tx1">
                            <a:lumMod val="5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tx1">
                              <a:lumMod val="50000"/>
                            </a:schemeClr>
                          </a:solidFill>
                          <a:effectLst/>
                          <a:latin typeface="+mj-lt"/>
                          <a:ea typeface="Times New Roman"/>
                        </a:rPr>
                        <a:t>2.4</a:t>
                      </a:r>
                      <a:endParaRPr lang="en-GB" sz="1600" dirty="0">
                        <a:solidFill>
                          <a:schemeClr val="tx1">
                            <a:lumMod val="5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tx1">
                              <a:lumMod val="50000"/>
                            </a:schemeClr>
                          </a:solidFill>
                          <a:effectLst/>
                          <a:latin typeface="+mj-lt"/>
                          <a:ea typeface="Times New Roman"/>
                        </a:rPr>
                        <a:t>4.6</a:t>
                      </a:r>
                      <a:endParaRPr lang="en-GB" sz="1600" dirty="0">
                        <a:solidFill>
                          <a:schemeClr val="tx1">
                            <a:lumMod val="5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a:spcAft>
                          <a:spcPts val="0"/>
                        </a:spcAft>
                      </a:pPr>
                      <a:r>
                        <a:rPr lang="en-US" sz="1600" dirty="0" smtClean="0">
                          <a:solidFill>
                            <a:schemeClr val="tx1">
                              <a:lumMod val="50000"/>
                            </a:schemeClr>
                          </a:solidFill>
                          <a:effectLst/>
                          <a:latin typeface="+mj-lt"/>
                          <a:ea typeface="Times New Roman"/>
                        </a:rPr>
                        <a:t>3.8</a:t>
                      </a:r>
                      <a:endParaRPr lang="en-GB" sz="1600" dirty="0">
                        <a:solidFill>
                          <a:schemeClr val="tx1">
                            <a:lumMod val="50000"/>
                          </a:schemeClr>
                        </a:solidFill>
                        <a:effectLst/>
                        <a:latin typeface="+mj-lt"/>
                        <a:ea typeface="Times New Roman"/>
                      </a:endParaRPr>
                    </a:p>
                  </a:txBody>
                  <a:tcPr marL="67945" marR="67945" marT="0" marB="0" anchor="ctr">
                    <a:lnL>
                      <a:noFill/>
                    </a:lnL>
                    <a:lnR>
                      <a:noFill/>
                    </a:lnR>
                    <a:lnT>
                      <a:noFill/>
                    </a:lnT>
                    <a:lnB>
                      <a:noFill/>
                    </a:lnB>
                    <a:solidFill>
                      <a:schemeClr val="accent5">
                        <a:lumMod val="20000"/>
                        <a:lumOff val="80000"/>
                      </a:schemeClr>
                    </a:solidFill>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純政府貸出（借入）</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-3.5</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-4.6</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-5.0</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-4.4</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基礎的財政収支</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tx1">
                              <a:lumMod val="50000"/>
                            </a:schemeClr>
                          </a:solidFill>
                          <a:effectLst/>
                          <a:latin typeface="+mj-lt"/>
                        </a:rPr>
                        <a:t>-3.1</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tx1">
                              <a:lumMod val="50000"/>
                            </a:schemeClr>
                          </a:solidFill>
                          <a:effectLst/>
                          <a:latin typeface="+mj-lt"/>
                        </a:rPr>
                        <a:t>-4.3</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tx1">
                              <a:lumMod val="50000"/>
                            </a:schemeClr>
                          </a:solidFill>
                          <a:effectLst/>
                          <a:latin typeface="+mj-lt"/>
                        </a:rPr>
                        <a:t>-4.7</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tx1">
                              <a:lumMod val="50000"/>
                            </a:schemeClr>
                          </a:solidFill>
                          <a:effectLst/>
                          <a:latin typeface="+mj-lt"/>
                        </a:rPr>
                        <a:t>-4.1</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公的粗債務残高 （</a:t>
                      </a:r>
                      <a:r>
                        <a:rPr lang="en-GB" sz="1600" dirty="0" smtClean="0">
                          <a:solidFill>
                            <a:schemeClr val="tx1">
                              <a:lumMod val="50000"/>
                            </a:schemeClr>
                          </a:solidFill>
                          <a:effectLst/>
                          <a:latin typeface="+mj-ea"/>
                          <a:ea typeface="+mj-ea"/>
                          <a:cs typeface="Times New Roman" panose="02020603050405020304" pitchFamily="18" charset="0"/>
                        </a:rPr>
                        <a:t>% </a:t>
                      </a:r>
                      <a:r>
                        <a:rPr lang="en-GB" sz="1600" dirty="0">
                          <a:solidFill>
                            <a:schemeClr val="tx1">
                              <a:lumMod val="50000"/>
                            </a:schemeClr>
                          </a:solidFill>
                          <a:effectLst/>
                          <a:latin typeface="+mj-ea"/>
                          <a:ea typeface="+mj-ea"/>
                          <a:cs typeface="Times New Roman" panose="02020603050405020304" pitchFamily="18" charset="0"/>
                        </a:rPr>
                        <a:t>of </a:t>
                      </a:r>
                      <a:r>
                        <a:rPr lang="en-GB" sz="1600" dirty="0" smtClean="0">
                          <a:solidFill>
                            <a:schemeClr val="tx1">
                              <a:lumMod val="50000"/>
                            </a:schemeClr>
                          </a:solidFill>
                          <a:effectLst/>
                          <a:latin typeface="+mj-ea"/>
                          <a:ea typeface="+mj-ea"/>
                          <a:cs typeface="Times New Roman" panose="02020603050405020304" pitchFamily="18" charset="0"/>
                        </a:rPr>
                        <a:t>GDP</a:t>
                      </a:r>
                      <a:r>
                        <a:rPr lang="ja-JP" altLang="en-US" sz="1600" dirty="0" smtClean="0">
                          <a:solidFill>
                            <a:schemeClr val="tx1">
                              <a:lumMod val="50000"/>
                            </a:schemeClr>
                          </a:solidFill>
                          <a:effectLst/>
                          <a:latin typeface="+mj-ea"/>
                          <a:ea typeface="+mj-ea"/>
                          <a:cs typeface="Times New Roman" panose="02020603050405020304" pitchFamily="18" charset="0"/>
                        </a:rPr>
                        <a:t>）</a:t>
                      </a:r>
                      <a:endParaRPr lang="en-GB" sz="1600" dirty="0">
                        <a:solidFill>
                          <a:schemeClr val="tx1">
                            <a:lumMod val="50000"/>
                          </a:schemeClr>
                        </a:solidFill>
                        <a:effectLst/>
                        <a:latin typeface="+mj-ea"/>
                        <a:ea typeface="+mj-ea"/>
                        <a:cs typeface="Times New Roman" panose="02020603050405020304" pitchFamily="18" charset="0"/>
                      </a:endParaRPr>
                    </a:p>
                  </a:txBody>
                  <a:tcPr marL="67945" marR="67945"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219.3</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222.2</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225.9</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tx1">
                              <a:lumMod val="50000"/>
                            </a:schemeClr>
                          </a:solidFill>
                          <a:effectLst/>
                          <a:latin typeface="+mj-lt"/>
                        </a:rPr>
                        <a:t>227.9</a:t>
                      </a:r>
                      <a:endParaRPr lang="en-GB" sz="1600" b="0" i="0" u="none" strike="noStrike" dirty="0">
                        <a:solidFill>
                          <a:schemeClr val="tx1">
                            <a:lumMod val="50000"/>
                          </a:schemeClr>
                        </a:solidFill>
                        <a:effectLst/>
                        <a:latin typeface="+mj-lt"/>
                      </a:endParaRPr>
                    </a:p>
                  </a:txBody>
                  <a:tcPr marL="0" marR="0" marT="0" marB="0" anchor="ctr">
                    <a:lnL>
                      <a:noFill/>
                    </a:lnL>
                    <a:lnR>
                      <a:noFill/>
                    </a:lnR>
                    <a:lnT>
                      <a:noFill/>
                    </a:lnT>
                    <a:lnB>
                      <a:noFill/>
                    </a:lnB>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公的純債務残高</a:t>
                      </a:r>
                      <a:r>
                        <a:rPr lang="en-GB" sz="1600" dirty="0" smtClean="0">
                          <a:solidFill>
                            <a:schemeClr val="tx1">
                              <a:lumMod val="50000"/>
                            </a:schemeClr>
                          </a:solidFill>
                          <a:effectLst/>
                          <a:latin typeface="+mj-ea"/>
                          <a:ea typeface="+mj-ea"/>
                          <a:cs typeface="Times New Roman" panose="02020603050405020304" pitchFamily="18" charset="0"/>
                        </a:rPr>
                        <a:t> </a:t>
                      </a:r>
                      <a:r>
                        <a:rPr lang="en-GB" sz="1600" dirty="0">
                          <a:solidFill>
                            <a:schemeClr val="tx1">
                              <a:lumMod val="50000"/>
                            </a:schemeClr>
                          </a:solidFill>
                          <a:effectLst/>
                          <a:latin typeface="+mj-ea"/>
                          <a:ea typeface="+mj-ea"/>
                          <a:cs typeface="Times New Roman" panose="02020603050405020304" pitchFamily="18" charset="0"/>
                        </a:rPr>
                        <a:t>(% of GDP)</a:t>
                      </a: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122.5</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125.5</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129.2</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GB" sz="1600" b="0" i="0" u="none" strike="noStrike" dirty="0" smtClean="0">
                          <a:solidFill>
                            <a:schemeClr val="bg2">
                              <a:lumMod val="10000"/>
                            </a:schemeClr>
                          </a:solidFill>
                          <a:effectLst/>
                          <a:latin typeface="+mj-lt"/>
                        </a:rPr>
                        <a:t>131.1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r h="346048">
                <a:tc>
                  <a:txBody>
                    <a:bodyPr/>
                    <a:lstStyle/>
                    <a:p>
                      <a:pPr>
                        <a:spcAft>
                          <a:spcPts val="0"/>
                        </a:spcAft>
                      </a:pPr>
                      <a:r>
                        <a:rPr lang="ja-JP" altLang="en-US" sz="1600" dirty="0" smtClean="0">
                          <a:solidFill>
                            <a:schemeClr val="tx1">
                              <a:lumMod val="50000"/>
                            </a:schemeClr>
                          </a:solidFill>
                          <a:effectLst/>
                          <a:latin typeface="+mj-ea"/>
                          <a:ea typeface="+mj-ea"/>
                          <a:cs typeface="Times New Roman" panose="02020603050405020304" pitchFamily="18" charset="0"/>
                        </a:rPr>
                        <a:t>家計貯蓄率</a:t>
                      </a:r>
                      <a:r>
                        <a:rPr lang="en-GB" sz="1600" dirty="0" smtClean="0">
                          <a:solidFill>
                            <a:schemeClr val="tx1">
                              <a:lumMod val="50000"/>
                            </a:schemeClr>
                          </a:solidFill>
                          <a:effectLst/>
                          <a:latin typeface="+mj-ea"/>
                          <a:ea typeface="+mj-ea"/>
                          <a:cs typeface="Times New Roman" panose="02020603050405020304" pitchFamily="18" charset="0"/>
                        </a:rPr>
                        <a:t> </a:t>
                      </a:r>
                      <a:r>
                        <a:rPr lang="en-GB" sz="1600" dirty="0">
                          <a:solidFill>
                            <a:schemeClr val="tx1">
                              <a:lumMod val="50000"/>
                            </a:schemeClr>
                          </a:solidFill>
                          <a:effectLst/>
                          <a:latin typeface="+mj-ea"/>
                          <a:ea typeface="+mj-ea"/>
                          <a:cs typeface="Times New Roman" panose="02020603050405020304" pitchFamily="18" charset="0"/>
                        </a:rPr>
                        <a:t>(%)</a:t>
                      </a:r>
                    </a:p>
                  </a:txBody>
                  <a:tcPr marL="67945" marR="67945"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0.7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US" sz="1600" b="0" i="0" u="none" strike="noStrike" dirty="0" smtClean="0">
                          <a:solidFill>
                            <a:schemeClr val="bg2">
                              <a:lumMod val="10000"/>
                            </a:schemeClr>
                          </a:solidFill>
                          <a:effectLst/>
                          <a:latin typeface="+mj-lt"/>
                        </a:rPr>
                        <a:t>2.0</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c>
                  <a:txBody>
                    <a:bodyPr/>
                    <a:lstStyle/>
                    <a:p>
                      <a:pPr algn="ctr" fontAlgn="b"/>
                      <a:r>
                        <a:rPr lang="en-GB" sz="1600" b="0" i="0" u="none" strike="noStrike" dirty="0" smtClean="0">
                          <a:solidFill>
                            <a:schemeClr val="bg2">
                              <a:lumMod val="10000"/>
                            </a:schemeClr>
                          </a:solidFill>
                          <a:effectLst/>
                          <a:latin typeface="+mj-lt"/>
                        </a:rPr>
                        <a:t>1.4</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tcPr>
                </a:tc>
              </a:tr>
              <a:tr h="346048">
                <a:tc>
                  <a:txBody>
                    <a:bodyPr/>
                    <a:lstStyle/>
                    <a:p>
                      <a:pPr>
                        <a:spcAft>
                          <a:spcPts val="0"/>
                        </a:spcAft>
                      </a:pPr>
                      <a:r>
                        <a:rPr kumimoji="0" lang="ja-JP" altLang="en-US" sz="1600" kern="1200" dirty="0" smtClean="0">
                          <a:solidFill>
                            <a:schemeClr val="tx1">
                              <a:lumMod val="50000"/>
                            </a:schemeClr>
                          </a:solidFill>
                          <a:effectLst/>
                          <a:latin typeface="+mj-ea"/>
                          <a:ea typeface="+mj-ea"/>
                          <a:cs typeface="Times New Roman" panose="02020603050405020304" pitchFamily="18" charset="0"/>
                        </a:rPr>
                        <a:t>経常収支</a:t>
                      </a:r>
                      <a:r>
                        <a:rPr kumimoji="0" lang="en-GB" sz="1600" kern="1200" dirty="0" smtClean="0">
                          <a:solidFill>
                            <a:schemeClr val="tx1">
                              <a:lumMod val="50000"/>
                            </a:schemeClr>
                          </a:solidFill>
                          <a:effectLst/>
                          <a:latin typeface="+mj-ea"/>
                          <a:ea typeface="+mj-ea"/>
                          <a:cs typeface="Times New Roman" panose="02020603050405020304" pitchFamily="18" charset="0"/>
                        </a:rPr>
                        <a:t> </a:t>
                      </a:r>
                      <a:r>
                        <a:rPr lang="en-GB" sz="1600" dirty="0">
                          <a:solidFill>
                            <a:schemeClr val="tx1">
                              <a:lumMod val="50000"/>
                            </a:schemeClr>
                          </a:solidFill>
                          <a:effectLst/>
                          <a:latin typeface="+mj-ea"/>
                          <a:ea typeface="+mj-ea"/>
                          <a:cs typeface="Times New Roman" panose="02020603050405020304" pitchFamily="18" charset="0"/>
                        </a:rPr>
                        <a:t>(% of GDP)</a:t>
                      </a:r>
                    </a:p>
                  </a:txBody>
                  <a:tcPr marL="67945" marR="67945"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3.1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3.7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3.7</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fontAlgn="b"/>
                      <a:r>
                        <a:rPr lang="en-US" sz="1600" b="0" i="0" u="none" strike="noStrike" dirty="0" smtClean="0">
                          <a:solidFill>
                            <a:schemeClr val="bg2">
                              <a:lumMod val="10000"/>
                            </a:schemeClr>
                          </a:solidFill>
                          <a:effectLst/>
                          <a:latin typeface="+mj-lt"/>
                        </a:rPr>
                        <a:t>4.1</a:t>
                      </a:r>
                      <a:endParaRPr lang="en-GB" sz="1600" b="0" i="0" u="none" strike="noStrike" dirty="0">
                        <a:solidFill>
                          <a:schemeClr val="bg2">
                            <a:lumMod val="10000"/>
                          </a:schemeClr>
                        </a:solidFill>
                        <a:effectLst/>
                        <a:latin typeface="+mj-lt"/>
                      </a:endParaRPr>
                    </a:p>
                  </a:txBody>
                  <a:tcPr marL="0" marR="0" marT="0" marB="0" anchor="ctr">
                    <a:lnL>
                      <a:noFill/>
                    </a:lnL>
                    <a:lnR>
                      <a:noFill/>
                    </a:lnR>
                    <a:lnT>
                      <a:noFill/>
                    </a:lnT>
                    <a:lnB>
                      <a:noFill/>
                    </a:lnB>
                    <a:solidFill>
                      <a:schemeClr val="accent5">
                        <a:lumMod val="20000"/>
                        <a:lumOff val="80000"/>
                      </a:schemeClr>
                    </a:solidFill>
                  </a:tcPr>
                </a:tc>
              </a:tr>
            </a:tbl>
          </a:graphicData>
        </a:graphic>
      </p:graphicFrame>
      <p:sp>
        <p:nvSpPr>
          <p:cNvPr id="7" name="Rectangle 1"/>
          <p:cNvSpPr>
            <a:spLocks noChangeArrowheads="1"/>
          </p:cNvSpPr>
          <p:nvPr/>
        </p:nvSpPr>
        <p:spPr bwMode="auto">
          <a:xfrm>
            <a:off x="251520" y="6132690"/>
            <a:ext cx="81620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a:buAutoNum type="arabicPeriod"/>
              <a:tabLst>
                <a:tab pos="539750" algn="l"/>
                <a:tab pos="755650" algn="l"/>
                <a:tab pos="971550" algn="l"/>
              </a:tabLst>
            </a:pPr>
            <a:r>
              <a:rPr lang="en-GB" altLang="zh-CN" sz="1200" dirty="0">
                <a:solidFill>
                  <a:srgbClr val="00040C"/>
                </a:solidFill>
                <a:latin typeface="+mj-lt"/>
              </a:rPr>
              <a:t>2014</a:t>
            </a:r>
            <a:r>
              <a:rPr lang="ja-JP" altLang="en-US" sz="1200" dirty="0">
                <a:solidFill>
                  <a:srgbClr val="00040C"/>
                </a:solidFill>
                <a:latin typeface="+mj-lt"/>
              </a:rPr>
              <a:t>年</a:t>
            </a:r>
            <a:r>
              <a:rPr lang="en-US" altLang="ja-JP" sz="1200" dirty="0">
                <a:solidFill>
                  <a:srgbClr val="00040C"/>
                </a:solidFill>
                <a:latin typeface="+mj-lt"/>
              </a:rPr>
              <a:t>4</a:t>
            </a:r>
            <a:r>
              <a:rPr lang="ja-JP" altLang="en-US" sz="1200" dirty="0">
                <a:solidFill>
                  <a:srgbClr val="00040C"/>
                </a:solidFill>
                <a:latin typeface="+mj-lt"/>
              </a:rPr>
              <a:t>月の消費税率の８％への引上げの影響を含む。</a:t>
            </a:r>
            <a:endParaRPr lang="en-GB" altLang="zh-CN" sz="1200" dirty="0">
              <a:solidFill>
                <a:srgbClr val="00040C"/>
              </a:solidFill>
              <a:latin typeface="+mj-lt"/>
            </a:endParaRPr>
          </a:p>
          <a:p>
            <a:pPr marL="228600" indent="-228600">
              <a:buAutoNum type="arabicPeriod"/>
              <a:tabLst>
                <a:tab pos="539750" algn="l"/>
                <a:tab pos="755650" algn="l"/>
                <a:tab pos="971550" algn="l"/>
              </a:tabLst>
            </a:pPr>
            <a:r>
              <a:rPr lang="ja-JP" altLang="en-US" sz="1200" dirty="0">
                <a:solidFill>
                  <a:srgbClr val="00040C"/>
                </a:solidFill>
                <a:latin typeface="+mj-lt"/>
              </a:rPr>
              <a:t>コアＣＰＩはＯＥＣＤによる定義（食料及びエネルギーを除くベース）。</a:t>
            </a:r>
            <a:endParaRPr lang="en-GB" altLang="zh-CN" sz="1200" dirty="0">
              <a:solidFill>
                <a:srgbClr val="00040C"/>
              </a:solidFill>
              <a:latin typeface="+mj-lt"/>
            </a:endParaRPr>
          </a:p>
          <a:p>
            <a:r>
              <a:rPr lang="ja-JP" altLang="en-US" sz="1200" dirty="0">
                <a:solidFill>
                  <a:srgbClr val="00040C"/>
                </a:solidFill>
                <a:latin typeface="+mj-lt"/>
              </a:rPr>
              <a:t>出典</a:t>
            </a:r>
            <a:r>
              <a:rPr lang="en-GB" altLang="zh-CN" sz="1200" dirty="0">
                <a:solidFill>
                  <a:srgbClr val="00040C"/>
                </a:solidFill>
                <a:latin typeface="+mj-lt"/>
              </a:rPr>
              <a:t>: </a:t>
            </a:r>
            <a:r>
              <a:rPr lang="en-US" sz="1200" dirty="0">
                <a:solidFill>
                  <a:schemeClr val="bg2">
                    <a:lumMod val="10000"/>
                  </a:schemeClr>
                </a:solidFill>
                <a:latin typeface="Calibri" panose="020F0502020204030204" pitchFamily="34" charset="0"/>
              </a:rPr>
              <a:t>OECD Economic Outlook </a:t>
            </a:r>
            <a:r>
              <a:rPr lang="ja-JP" altLang="en-US" sz="1200" dirty="0">
                <a:solidFill>
                  <a:schemeClr val="bg2">
                    <a:lumMod val="10000"/>
                  </a:schemeClr>
                </a:solidFill>
                <a:latin typeface="Calibri" panose="020F0502020204030204" pitchFamily="34" charset="0"/>
              </a:rPr>
              <a:t>データベース（</a:t>
            </a:r>
            <a:r>
              <a:rPr lang="en-US" altLang="ja-JP" sz="1200" dirty="0">
                <a:solidFill>
                  <a:schemeClr val="bg2">
                    <a:lumMod val="10000"/>
                  </a:schemeClr>
                </a:solidFill>
                <a:latin typeface="Calibri" panose="020F0502020204030204" pitchFamily="34" charset="0"/>
              </a:rPr>
              <a:t>2017</a:t>
            </a:r>
            <a:r>
              <a:rPr lang="ja-JP" altLang="en-US" sz="1200" dirty="0">
                <a:solidFill>
                  <a:schemeClr val="bg2">
                    <a:lumMod val="10000"/>
                  </a:schemeClr>
                </a:solidFill>
                <a:latin typeface="Calibri" panose="020F0502020204030204" pitchFamily="34" charset="0"/>
              </a:rPr>
              <a:t>年６月）</a:t>
            </a:r>
            <a:endParaRPr lang="en-GB" sz="12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294967295"/>
          </p:nvPr>
        </p:nvSpPr>
        <p:spPr>
          <a:xfrm>
            <a:off x="8640000" y="6411600"/>
            <a:ext cx="342000" cy="244800"/>
          </a:xfrm>
          <a:prstGeom prst="rect">
            <a:avLst/>
          </a:prstGeom>
        </p:spPr>
        <p:txBody>
          <a:bodyPr/>
          <a:lstStyle/>
          <a:p>
            <a:fld id="{FCE284C4-5ED1-4D6C-B7CC-2049C3062C5E}" type="slidenum">
              <a:rPr lang="en-GB" smtClean="0"/>
              <a:t>31</a:t>
            </a:fld>
            <a:endParaRPr lang="en-GB"/>
          </a:p>
        </p:txBody>
      </p:sp>
    </p:spTree>
    <p:extLst>
      <p:ext uri="{BB962C8B-B14F-4D97-AF65-F5344CB8AC3E}">
        <p14:creationId xmlns:p14="http://schemas.microsoft.com/office/powerpoint/2010/main" val="2985911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64" y="188640"/>
            <a:ext cx="8352928" cy="1022400"/>
          </a:xfrm>
        </p:spPr>
        <p:txBody>
          <a:bodyPr/>
          <a:lstStyle/>
          <a:p>
            <a:pPr algn="ctr"/>
            <a:r>
              <a:rPr lang="ja-JP" altLang="en-US" sz="2800" b="1" dirty="0" smtClean="0">
                <a:solidFill>
                  <a:schemeClr val="tx2"/>
                </a:solidFill>
              </a:rPr>
              <a:t>日本の生活水準と生産性は、</a:t>
            </a:r>
            <a:r>
              <a:rPr lang="en-US" altLang="ja-JP" sz="2800" b="1" dirty="0" smtClean="0">
                <a:solidFill>
                  <a:schemeClr val="tx2"/>
                </a:solidFill>
              </a:rPr>
              <a:t/>
            </a:r>
            <a:br>
              <a:rPr lang="en-US" altLang="ja-JP" sz="2800" b="1" dirty="0" smtClean="0">
                <a:solidFill>
                  <a:schemeClr val="tx2"/>
                </a:solidFill>
              </a:rPr>
            </a:br>
            <a:r>
              <a:rPr lang="ja-JP" altLang="en-US" sz="2800" b="1" dirty="0" smtClean="0">
                <a:solidFill>
                  <a:schemeClr val="tx2"/>
                </a:solidFill>
              </a:rPr>
              <a:t>上位の</a:t>
            </a:r>
            <a:r>
              <a:rPr lang="en-US" altLang="ja-JP" sz="2800" b="1" dirty="0" smtClean="0">
                <a:solidFill>
                  <a:schemeClr val="tx2"/>
                </a:solidFill>
              </a:rPr>
              <a:t>OECD</a:t>
            </a:r>
            <a:r>
              <a:rPr lang="ja-JP" altLang="en-US" sz="2800" b="1" dirty="0" smtClean="0">
                <a:solidFill>
                  <a:schemeClr val="tx2"/>
                </a:solidFill>
              </a:rPr>
              <a:t>諸国をかなり下回っている</a:t>
            </a:r>
            <a:endParaRPr lang="en-GB" sz="2800" b="1" dirty="0">
              <a:solidFill>
                <a:schemeClr val="tx2"/>
              </a:solidFill>
            </a:endParaRPr>
          </a:p>
        </p:txBody>
      </p:sp>
      <p:sp>
        <p:nvSpPr>
          <p:cNvPr id="3" name="Content Placeholder 2"/>
          <p:cNvSpPr>
            <a:spLocks noGrp="1"/>
          </p:cNvSpPr>
          <p:nvPr>
            <p:ph idx="1"/>
          </p:nvPr>
        </p:nvSpPr>
        <p:spPr>
          <a:xfrm>
            <a:off x="467544" y="1412776"/>
            <a:ext cx="8218800" cy="432048"/>
          </a:xfrm>
        </p:spPr>
        <p:txBody>
          <a:bodyPr>
            <a:normAutofit/>
          </a:bodyPr>
          <a:lstStyle/>
          <a:p>
            <a:pPr marL="0" indent="0" algn="ctr">
              <a:buNone/>
            </a:pPr>
            <a:r>
              <a:rPr lang="ja-JP" altLang="en-US" sz="1800" b="1" dirty="0" smtClean="0">
                <a:solidFill>
                  <a:srgbClr val="00040C"/>
                </a:solidFill>
                <a:latin typeface="+mn-ea"/>
              </a:rPr>
              <a:t>日本の水準、対</a:t>
            </a:r>
            <a:r>
              <a:rPr lang="en-US" altLang="ja-JP" sz="1800" b="1" dirty="0" smtClean="0">
                <a:solidFill>
                  <a:srgbClr val="00040C"/>
                </a:solidFill>
                <a:latin typeface="+mn-ea"/>
              </a:rPr>
              <a:t>OECD</a:t>
            </a:r>
            <a:r>
              <a:rPr lang="ja-JP" altLang="en-US" sz="1800" b="1" dirty="0" smtClean="0">
                <a:solidFill>
                  <a:srgbClr val="00040C"/>
                </a:solidFill>
                <a:latin typeface="+mn-ea"/>
              </a:rPr>
              <a:t>の上位半数諸国平均</a:t>
            </a:r>
            <a:r>
              <a:rPr lang="en-GB" sz="1800" b="1" dirty="0" smtClean="0">
                <a:solidFill>
                  <a:srgbClr val="00040C"/>
                </a:solidFill>
                <a:latin typeface="+mn-ea"/>
              </a:rPr>
              <a:t>¹</a:t>
            </a:r>
          </a:p>
          <a:p>
            <a:endParaRPr lang="en-GB" sz="2400" dirty="0">
              <a:latin typeface="+mn-ea"/>
            </a:endParaRPr>
          </a:p>
          <a:p>
            <a:endParaRPr lang="en-GB" sz="2400" dirty="0" smtClean="0">
              <a:latin typeface="+mn-ea"/>
            </a:endParaRPr>
          </a:p>
          <a:p>
            <a:endParaRPr lang="en-GB" sz="2400" dirty="0">
              <a:latin typeface="+mn-ea"/>
            </a:endParaRPr>
          </a:p>
          <a:p>
            <a:endParaRPr lang="en-GB" sz="2400" dirty="0" smtClean="0">
              <a:latin typeface="+mn-ea"/>
            </a:endParaRPr>
          </a:p>
          <a:p>
            <a:endParaRPr lang="en-GB" sz="2400" dirty="0">
              <a:latin typeface="+mn-ea"/>
            </a:endParaRPr>
          </a:p>
          <a:p>
            <a:endParaRPr lang="en-GB" sz="2400" dirty="0" smtClean="0">
              <a:latin typeface="+mn-ea"/>
            </a:endParaRPr>
          </a:p>
          <a:p>
            <a:endParaRPr lang="en-GB" sz="2400" dirty="0">
              <a:latin typeface="+mn-ea"/>
            </a:endParaRPr>
          </a:p>
          <a:p>
            <a:pPr marL="0" indent="0">
              <a:buNone/>
            </a:pPr>
            <a:endParaRPr lang="en-GB" sz="1200" dirty="0" smtClean="0">
              <a:latin typeface="+mn-ea"/>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32</a:t>
            </a:fld>
            <a:endParaRPr lang="en-GB" dirty="0"/>
          </a:p>
        </p:txBody>
      </p:sp>
      <p:sp>
        <p:nvSpPr>
          <p:cNvPr id="10" name="Rectangle 9"/>
          <p:cNvSpPr/>
          <p:nvPr/>
        </p:nvSpPr>
        <p:spPr>
          <a:xfrm>
            <a:off x="549424" y="6021288"/>
            <a:ext cx="8820472" cy="646331"/>
          </a:xfrm>
          <a:prstGeom prst="rect">
            <a:avLst/>
          </a:prstGeom>
        </p:spPr>
        <p:txBody>
          <a:bodyPr wrap="square">
            <a:spAutoFit/>
          </a:bodyPr>
          <a:lstStyle/>
          <a:p>
            <a:pPr marL="342900" indent="-342900">
              <a:buAutoNum type="arabicPeriod"/>
            </a:pPr>
            <a:r>
              <a:rPr lang="ja-JP" altLang="en-US" sz="1200" dirty="0" smtClean="0">
                <a:solidFill>
                  <a:srgbClr val="00040C"/>
                </a:solidFill>
                <a:latin typeface="+mj-lt"/>
              </a:rPr>
              <a:t>一人</a:t>
            </a:r>
            <a:r>
              <a:rPr lang="ja-JP" altLang="en-US" sz="1200" dirty="0">
                <a:solidFill>
                  <a:srgbClr val="00040C"/>
                </a:solidFill>
                <a:latin typeface="+mj-lt"/>
              </a:rPr>
              <a:t>当たり</a:t>
            </a:r>
            <a:r>
              <a:rPr lang="en-GB" sz="1200" dirty="0">
                <a:solidFill>
                  <a:srgbClr val="00040C"/>
                </a:solidFill>
                <a:latin typeface="+mj-lt"/>
              </a:rPr>
              <a:t>GDP</a:t>
            </a:r>
            <a:r>
              <a:rPr lang="ja-JP" altLang="en-US" sz="1200" dirty="0">
                <a:solidFill>
                  <a:srgbClr val="00040C"/>
                </a:solidFill>
                <a:latin typeface="+mj-lt"/>
              </a:rPr>
              <a:t>は、</a:t>
            </a:r>
            <a:r>
              <a:rPr lang="en-GB" sz="1200" dirty="0">
                <a:solidFill>
                  <a:srgbClr val="00040C"/>
                </a:solidFill>
                <a:latin typeface="+mj-lt"/>
              </a:rPr>
              <a:t>2010</a:t>
            </a:r>
            <a:r>
              <a:rPr lang="ja-JP" altLang="en-US" sz="1200" dirty="0">
                <a:solidFill>
                  <a:srgbClr val="00040C"/>
                </a:solidFill>
                <a:latin typeface="+mj-lt"/>
              </a:rPr>
              <a:t>年の物価と購買力平価により換算されている</a:t>
            </a:r>
            <a:r>
              <a:rPr lang="ja-JP" altLang="en-US" sz="1200" dirty="0" smtClean="0">
                <a:solidFill>
                  <a:srgbClr val="00040C"/>
                </a:solidFill>
                <a:latin typeface="+mj-lt"/>
              </a:rPr>
              <a:t>。</a:t>
            </a:r>
            <a:endParaRPr lang="en-US" altLang="ja-JP" sz="1200" dirty="0" smtClean="0">
              <a:solidFill>
                <a:srgbClr val="00040C"/>
              </a:solidFill>
              <a:latin typeface="+mj-lt"/>
            </a:endParaRPr>
          </a:p>
          <a:p>
            <a:r>
              <a:rPr lang="ja-JP" altLang="en-US" sz="1200" dirty="0">
                <a:solidFill>
                  <a:srgbClr val="00040C"/>
                </a:solidFill>
                <a:latin typeface="+mj-lt"/>
              </a:rPr>
              <a:t>　</a:t>
            </a:r>
            <a:r>
              <a:rPr lang="ja-JP" altLang="en-US" sz="1200" dirty="0" smtClean="0">
                <a:solidFill>
                  <a:srgbClr val="00040C"/>
                </a:solidFill>
                <a:latin typeface="+mj-lt"/>
              </a:rPr>
              <a:t>　労働</a:t>
            </a:r>
            <a:r>
              <a:rPr lang="ja-JP" altLang="en-US" sz="1200" dirty="0">
                <a:solidFill>
                  <a:srgbClr val="00040C"/>
                </a:solidFill>
                <a:latin typeface="+mj-lt"/>
              </a:rPr>
              <a:t>生産性は</a:t>
            </a:r>
            <a:r>
              <a:rPr lang="ja-JP" altLang="en-US" sz="1200" dirty="0" smtClean="0">
                <a:solidFill>
                  <a:srgbClr val="00040C"/>
                </a:solidFill>
                <a:latin typeface="+mj-lt"/>
              </a:rPr>
              <a:t>、労働投入時間</a:t>
            </a:r>
            <a:r>
              <a:rPr lang="ja-JP" altLang="en-US" sz="1200" dirty="0">
                <a:solidFill>
                  <a:srgbClr val="00040C"/>
                </a:solidFill>
                <a:latin typeface="+mj-lt"/>
              </a:rPr>
              <a:t>当たり</a:t>
            </a:r>
            <a:r>
              <a:rPr lang="en-GB" sz="1200" dirty="0">
                <a:solidFill>
                  <a:srgbClr val="00040C"/>
                </a:solidFill>
                <a:latin typeface="+mj-lt"/>
              </a:rPr>
              <a:t>GDP</a:t>
            </a:r>
            <a:r>
              <a:rPr lang="ja-JP" altLang="en-US" sz="1200" dirty="0">
                <a:solidFill>
                  <a:srgbClr val="00040C"/>
                </a:solidFill>
                <a:latin typeface="+mj-lt"/>
              </a:rPr>
              <a:t>である。</a:t>
            </a:r>
            <a:endParaRPr lang="en-US" altLang="ja-JP" sz="1200" dirty="0">
              <a:solidFill>
                <a:srgbClr val="00040C"/>
              </a:solidFill>
              <a:latin typeface="+mj-lt"/>
            </a:endParaRPr>
          </a:p>
          <a:p>
            <a:r>
              <a:rPr lang="ja-JP" altLang="en-US" sz="1200" dirty="0" smtClean="0">
                <a:solidFill>
                  <a:srgbClr val="00040C"/>
                </a:solidFill>
                <a:latin typeface="+mj-lt"/>
              </a:rPr>
              <a:t>出典</a:t>
            </a:r>
            <a:r>
              <a:rPr lang="en-GB" sz="1200" dirty="0" smtClean="0">
                <a:solidFill>
                  <a:srgbClr val="00040C"/>
                </a:solidFill>
                <a:latin typeface="+mj-lt"/>
              </a:rPr>
              <a:t>: OECD </a:t>
            </a:r>
            <a:r>
              <a:rPr lang="en-GB" sz="1200" dirty="0">
                <a:solidFill>
                  <a:srgbClr val="00040C"/>
                </a:solidFill>
                <a:latin typeface="+mj-lt"/>
              </a:rPr>
              <a:t>Economic Outlook: Statistics and Projections </a:t>
            </a:r>
            <a:r>
              <a:rPr lang="en-US" altLang="ja-JP" sz="1200" dirty="0" smtClean="0">
                <a:solidFill>
                  <a:srgbClr val="00040C"/>
                </a:solidFill>
                <a:latin typeface="+mj-lt"/>
              </a:rPr>
              <a:t>(</a:t>
            </a:r>
            <a:r>
              <a:rPr lang="ja-JP" altLang="en-US" sz="1200" dirty="0" smtClean="0">
                <a:solidFill>
                  <a:srgbClr val="00040C"/>
                </a:solidFill>
                <a:latin typeface="+mj-lt"/>
              </a:rPr>
              <a:t>データベース</a:t>
            </a:r>
            <a:r>
              <a:rPr lang="en-US" altLang="ja-JP" sz="1200" dirty="0" smtClean="0">
                <a:solidFill>
                  <a:srgbClr val="00040C"/>
                </a:solidFill>
                <a:latin typeface="+mj-lt"/>
              </a:rPr>
              <a:t>)</a:t>
            </a:r>
            <a:r>
              <a:rPr lang="en-GB" sz="1200" dirty="0" smtClean="0">
                <a:solidFill>
                  <a:srgbClr val="00040C"/>
                </a:solidFill>
                <a:latin typeface="+mj-lt"/>
              </a:rPr>
              <a:t>.</a:t>
            </a:r>
            <a:endParaRPr lang="en-GB" sz="1200" dirty="0">
              <a:solidFill>
                <a:srgbClr val="00040C"/>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24" y="1772816"/>
            <a:ext cx="7911008" cy="4248472"/>
          </a:xfrm>
          <a:prstGeom prst="rect">
            <a:avLst/>
          </a:prstGeom>
        </p:spPr>
      </p:pic>
    </p:spTree>
    <p:extLst>
      <p:ext uri="{BB962C8B-B14F-4D97-AF65-F5344CB8AC3E}">
        <p14:creationId xmlns:p14="http://schemas.microsoft.com/office/powerpoint/2010/main" val="392973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416000" cy="1022400"/>
          </a:xfrm>
        </p:spPr>
        <p:txBody>
          <a:bodyPr/>
          <a:lstStyle/>
          <a:p>
            <a:pPr algn="ctr"/>
            <a:r>
              <a:rPr lang="ja-JP" altLang="en-US" b="1" dirty="0" smtClean="0">
                <a:solidFill>
                  <a:schemeClr val="tx2"/>
                </a:solidFill>
              </a:rPr>
              <a:t>製造業と非製造業の生産性格差は、</a:t>
            </a:r>
            <a:r>
              <a:rPr lang="en-US" altLang="ja-JP" b="1" dirty="0" smtClean="0">
                <a:solidFill>
                  <a:schemeClr val="tx2"/>
                </a:solidFill>
              </a:rPr>
              <a:t/>
            </a:r>
            <a:br>
              <a:rPr lang="en-US" altLang="ja-JP" b="1" dirty="0" smtClean="0">
                <a:solidFill>
                  <a:schemeClr val="tx2"/>
                </a:solidFill>
              </a:rPr>
            </a:br>
            <a:r>
              <a:rPr lang="ja-JP" altLang="en-US" b="1" dirty="0" smtClean="0">
                <a:solidFill>
                  <a:schemeClr val="tx2"/>
                </a:solidFill>
              </a:rPr>
              <a:t>急速に拡大してきた</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33</a:t>
            </a:fld>
            <a:endParaRPr lang="en-GB" dirty="0"/>
          </a:p>
        </p:txBody>
      </p:sp>
      <p:sp>
        <p:nvSpPr>
          <p:cNvPr id="6" name="Content Placeholder 2"/>
          <p:cNvSpPr>
            <a:spLocks noGrp="1"/>
          </p:cNvSpPr>
          <p:nvPr>
            <p:ph idx="1"/>
          </p:nvPr>
        </p:nvSpPr>
        <p:spPr>
          <a:xfrm>
            <a:off x="826592" y="5709553"/>
            <a:ext cx="7704856" cy="288032"/>
          </a:xfrm>
        </p:spPr>
        <p:txBody>
          <a:bodyPr>
            <a:normAutofit/>
          </a:bodyPr>
          <a:lstStyle/>
          <a:p>
            <a:pPr marL="0" indent="0">
              <a:buNone/>
            </a:pPr>
            <a:r>
              <a:rPr lang="ja-JP" altLang="en-US" sz="1200" dirty="0" smtClean="0">
                <a:solidFill>
                  <a:srgbClr val="00040C"/>
                </a:solidFill>
                <a:latin typeface="Arial (headings)"/>
              </a:rPr>
              <a:t>出典</a:t>
            </a:r>
            <a:r>
              <a:rPr lang="en-US" sz="1200" dirty="0" smtClean="0">
                <a:solidFill>
                  <a:srgbClr val="00040C"/>
                </a:solidFill>
                <a:latin typeface="Arial (headings)"/>
              </a:rPr>
              <a:t>:  Japan Industrial Productivity Database 2015.</a:t>
            </a:r>
            <a:endParaRPr lang="en-GB" sz="1200" dirty="0"/>
          </a:p>
        </p:txBody>
      </p:sp>
      <p:sp>
        <p:nvSpPr>
          <p:cNvPr id="7" name="Rounded Rectangle 6"/>
          <p:cNvSpPr/>
          <p:nvPr/>
        </p:nvSpPr>
        <p:spPr>
          <a:xfrm>
            <a:off x="467544" y="6076737"/>
            <a:ext cx="7488832" cy="583649"/>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smtClean="0">
                <a:solidFill>
                  <a:schemeClr val="tx2"/>
                </a:solidFill>
                <a:latin typeface="Arial (headings)"/>
              </a:rPr>
              <a:t>サービス業に焦点を当てて、</a:t>
            </a:r>
            <a:r>
              <a:rPr lang="ja-JP" altLang="en-US" sz="1800" b="1" dirty="0">
                <a:solidFill>
                  <a:schemeClr val="tx2"/>
                </a:solidFill>
                <a:latin typeface="Arial (headings)"/>
              </a:rPr>
              <a:t>製品市場規制</a:t>
            </a:r>
            <a:r>
              <a:rPr lang="ja-JP" altLang="en-US" sz="1800" b="1" dirty="0" smtClean="0">
                <a:solidFill>
                  <a:schemeClr val="tx2"/>
                </a:solidFill>
                <a:latin typeface="Arial (headings)"/>
              </a:rPr>
              <a:t>を緩和すべき。</a:t>
            </a:r>
            <a:endParaRPr lang="en-GB" sz="1800" b="1" dirty="0">
              <a:solidFill>
                <a:schemeClr val="tx2"/>
              </a:solidFill>
              <a:latin typeface="Arial (heading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7632848" cy="4104456"/>
          </a:xfrm>
          <a:prstGeom prst="rect">
            <a:avLst/>
          </a:prstGeom>
        </p:spPr>
      </p:pic>
    </p:spTree>
    <p:extLst>
      <p:ext uri="{BB962C8B-B14F-4D97-AF65-F5344CB8AC3E}">
        <p14:creationId xmlns:p14="http://schemas.microsoft.com/office/powerpoint/2010/main" val="380427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39"/>
            <a:ext cx="7469030" cy="1080121"/>
          </a:xfrm>
        </p:spPr>
        <p:txBody>
          <a:bodyPr/>
          <a:lstStyle/>
          <a:p>
            <a:pPr algn="ctr"/>
            <a:r>
              <a:rPr lang="ja-JP" altLang="en-US" b="1" dirty="0">
                <a:solidFill>
                  <a:schemeClr val="tx2"/>
                </a:solidFill>
              </a:rPr>
              <a:t>日本の企業の開・廃業率</a:t>
            </a:r>
            <a:r>
              <a:rPr lang="ja-JP" altLang="en-US" b="1" dirty="0" smtClean="0">
                <a:solidFill>
                  <a:schemeClr val="tx2"/>
                </a:solidFill>
              </a:rPr>
              <a:t>は低い</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34</a:t>
            </a:fld>
            <a:endParaRPr lang="en-GB" dirty="0"/>
          </a:p>
        </p:txBody>
      </p:sp>
      <p:sp>
        <p:nvSpPr>
          <p:cNvPr id="5" name="Rectangle 4"/>
          <p:cNvSpPr/>
          <p:nvPr/>
        </p:nvSpPr>
        <p:spPr>
          <a:xfrm>
            <a:off x="828652" y="5744288"/>
            <a:ext cx="1877437" cy="276999"/>
          </a:xfrm>
          <a:prstGeom prst="rect">
            <a:avLst/>
          </a:prstGeom>
        </p:spPr>
        <p:txBody>
          <a:bodyPr wrap="none">
            <a:spAutoFit/>
          </a:bodyPr>
          <a:lstStyle/>
          <a:p>
            <a:r>
              <a:rPr lang="ja-JP" altLang="en-US" sz="1200" dirty="0" smtClean="0">
                <a:solidFill>
                  <a:srgbClr val="00040C"/>
                </a:solidFill>
                <a:latin typeface="+mj-lt"/>
              </a:rPr>
              <a:t>出典</a:t>
            </a:r>
            <a:r>
              <a:rPr lang="en-US" sz="1200" dirty="0" smtClean="0">
                <a:solidFill>
                  <a:srgbClr val="00040C"/>
                </a:solidFill>
                <a:latin typeface="+mj-lt"/>
              </a:rPr>
              <a:t>: </a:t>
            </a:r>
            <a:r>
              <a:rPr lang="ja-JP" altLang="en-US" sz="1200" dirty="0" smtClean="0">
                <a:solidFill>
                  <a:srgbClr val="00040C"/>
                </a:solidFill>
                <a:latin typeface="+mj-lt"/>
              </a:rPr>
              <a:t>経済産業省</a:t>
            </a:r>
            <a:r>
              <a:rPr lang="en-GB" sz="1200" dirty="0" smtClean="0">
                <a:solidFill>
                  <a:srgbClr val="00040C"/>
                </a:solidFill>
                <a:latin typeface="+mj-lt"/>
              </a:rPr>
              <a:t> </a:t>
            </a:r>
            <a:r>
              <a:rPr lang="en-GB" sz="1200" dirty="0">
                <a:solidFill>
                  <a:srgbClr val="00040C"/>
                </a:solidFill>
                <a:latin typeface="+mj-lt"/>
              </a:rPr>
              <a:t>(2014</a:t>
            </a:r>
            <a:r>
              <a:rPr lang="en-GB" sz="1200" dirty="0" smtClean="0">
                <a:solidFill>
                  <a:srgbClr val="00040C"/>
                </a:solidFill>
                <a:latin typeface="+mj-lt"/>
              </a:rPr>
              <a:t>).</a:t>
            </a:r>
            <a:endParaRPr lang="en-GB" sz="1200" dirty="0">
              <a:solidFill>
                <a:srgbClr val="00040C"/>
              </a:solidFill>
              <a:latin typeface="+mj-lt"/>
            </a:endParaRPr>
          </a:p>
        </p:txBody>
      </p:sp>
      <p:sp>
        <p:nvSpPr>
          <p:cNvPr id="7" name="Rounded Rectangle 6"/>
          <p:cNvSpPr/>
          <p:nvPr/>
        </p:nvSpPr>
        <p:spPr>
          <a:xfrm>
            <a:off x="395536" y="6090592"/>
            <a:ext cx="7696467" cy="655657"/>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a:solidFill>
                  <a:schemeClr val="tx2"/>
                </a:solidFill>
                <a:latin typeface="Arial (headings)"/>
              </a:rPr>
              <a:t>個人保証の利用を減らすことにより、生き残れない企業の退出を促進</a:t>
            </a:r>
            <a:r>
              <a:rPr lang="ja-JP" altLang="en-US" sz="1800" b="1" dirty="0" smtClean="0">
                <a:solidFill>
                  <a:schemeClr val="tx2"/>
                </a:solidFill>
                <a:latin typeface="Arial (headings)"/>
              </a:rPr>
              <a:t>す</a:t>
            </a:r>
            <a:r>
              <a:rPr lang="ja-JP" altLang="en-US" sz="1800" b="1" dirty="0">
                <a:solidFill>
                  <a:schemeClr val="tx2"/>
                </a:solidFill>
                <a:latin typeface="Arial (headings)"/>
              </a:rPr>
              <a:t>べき</a:t>
            </a:r>
            <a:r>
              <a:rPr lang="ja-JP" altLang="en-US" sz="1800" b="1" dirty="0" smtClean="0">
                <a:solidFill>
                  <a:schemeClr val="tx2"/>
                </a:solidFill>
                <a:latin typeface="Arial (headings)"/>
              </a:rPr>
              <a:t>。</a:t>
            </a:r>
            <a:endParaRPr lang="ja-JP" altLang="en-US" sz="1800" b="1" dirty="0">
              <a:solidFill>
                <a:schemeClr val="tx2"/>
              </a:solidFill>
              <a:latin typeface="Arial (heading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7992887" cy="4259504"/>
          </a:xfrm>
          <a:prstGeom prst="rect">
            <a:avLst/>
          </a:prstGeom>
        </p:spPr>
      </p:pic>
    </p:spTree>
    <p:extLst>
      <p:ext uri="{BB962C8B-B14F-4D97-AF65-F5344CB8AC3E}">
        <p14:creationId xmlns:p14="http://schemas.microsoft.com/office/powerpoint/2010/main" val="4223040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416000" cy="1022400"/>
          </a:xfrm>
        </p:spPr>
        <p:txBody>
          <a:bodyPr/>
          <a:lstStyle/>
          <a:p>
            <a:pPr algn="ctr"/>
            <a:r>
              <a:rPr lang="ja-JP" altLang="en-US" b="1" dirty="0">
                <a:solidFill>
                  <a:schemeClr val="tx2"/>
                </a:solidFill>
              </a:rPr>
              <a:t>日本の起業家シェアは低く</a:t>
            </a:r>
            <a:r>
              <a:rPr lang="ja-JP" altLang="en-US" b="1" dirty="0" smtClean="0">
                <a:solidFill>
                  <a:schemeClr val="tx2"/>
                </a:solidFill>
              </a:rPr>
              <a:t>、</a:t>
            </a:r>
            <a:r>
              <a:rPr lang="en-US" altLang="ja-JP" b="1" dirty="0" smtClean="0">
                <a:solidFill>
                  <a:schemeClr val="tx2"/>
                </a:solidFill>
              </a:rPr>
              <a:t/>
            </a:r>
            <a:br>
              <a:rPr lang="en-US" altLang="ja-JP" b="1" dirty="0" smtClean="0">
                <a:solidFill>
                  <a:schemeClr val="tx2"/>
                </a:solidFill>
              </a:rPr>
            </a:br>
            <a:r>
              <a:rPr lang="ja-JP" altLang="en-US" b="1" dirty="0" smtClean="0">
                <a:solidFill>
                  <a:schemeClr val="tx2"/>
                </a:solidFill>
              </a:rPr>
              <a:t>特</a:t>
            </a:r>
            <a:r>
              <a:rPr lang="ja-JP" altLang="en-US" b="1" dirty="0">
                <a:solidFill>
                  <a:schemeClr val="tx2"/>
                </a:solidFill>
              </a:rPr>
              <a:t>に女性の割合が</a:t>
            </a:r>
            <a:r>
              <a:rPr lang="ja-JP" altLang="en-US" b="1" dirty="0" smtClean="0">
                <a:solidFill>
                  <a:schemeClr val="tx2"/>
                </a:solidFill>
              </a:rPr>
              <a:t>低い</a:t>
            </a:r>
            <a:endParaRPr lang="en-GB" b="1" dirty="0">
              <a:solidFill>
                <a:schemeClr val="tx2"/>
              </a:solidFill>
            </a:endParaRPr>
          </a:p>
        </p:txBody>
      </p:sp>
      <p:sp>
        <p:nvSpPr>
          <p:cNvPr id="3" name="Content Placeholder 2"/>
          <p:cNvSpPr>
            <a:spLocks noGrp="1"/>
          </p:cNvSpPr>
          <p:nvPr>
            <p:ph idx="1"/>
          </p:nvPr>
        </p:nvSpPr>
        <p:spPr>
          <a:xfrm>
            <a:off x="673282" y="5564585"/>
            <a:ext cx="7859972" cy="288032"/>
          </a:xfrm>
        </p:spPr>
        <p:txBody>
          <a:bodyPr>
            <a:noAutofit/>
          </a:bodyPr>
          <a:lstStyle/>
          <a:p>
            <a:pPr marL="0" indent="0">
              <a:buNone/>
            </a:pPr>
            <a:r>
              <a:rPr lang="ja-JP" altLang="en-US" sz="1200" dirty="0" smtClean="0">
                <a:solidFill>
                  <a:srgbClr val="00040C"/>
                </a:solidFill>
                <a:latin typeface="+mj-lt"/>
              </a:rPr>
              <a:t>出典</a:t>
            </a:r>
            <a:r>
              <a:rPr lang="en-US" sz="1200" dirty="0" smtClean="0">
                <a:solidFill>
                  <a:srgbClr val="00040C"/>
                </a:solidFill>
                <a:latin typeface="+mj-lt"/>
              </a:rPr>
              <a:t>: </a:t>
            </a:r>
            <a:r>
              <a:rPr lang="en-GB" sz="1200" dirty="0">
                <a:solidFill>
                  <a:srgbClr val="00040C"/>
                </a:solidFill>
                <a:latin typeface="+mj-lt"/>
              </a:rPr>
              <a:t>OECD (2016), Entrepreneurship at a Glance</a:t>
            </a:r>
            <a:r>
              <a:rPr lang="en-US" sz="1200" dirty="0" smtClean="0">
                <a:solidFill>
                  <a:srgbClr val="00040C"/>
                </a:solidFill>
                <a:latin typeface="+mj-lt"/>
              </a:rPr>
              <a:t>.</a:t>
            </a:r>
            <a:endParaRPr lang="en-GB" sz="1200" dirty="0">
              <a:solidFill>
                <a:srgbClr val="00040C"/>
              </a:solidFill>
              <a:latin typeface="+mj-lt"/>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35</a:t>
            </a:fld>
            <a:endParaRPr lang="en-GB" dirty="0"/>
          </a:p>
        </p:txBody>
      </p:sp>
      <p:sp>
        <p:nvSpPr>
          <p:cNvPr id="6" name="Slide Number Placeholder 3"/>
          <p:cNvSpPr txBox="1">
            <a:spLocks/>
          </p:cNvSpPr>
          <p:nvPr/>
        </p:nvSpPr>
        <p:spPr>
          <a:xfrm>
            <a:off x="8640000" y="6411600"/>
            <a:ext cx="342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C21D3F-8F1A-49C5-AD48-E60BC70EEBCB}" type="slidenum">
              <a:rPr lang="en-GB" smtClean="0"/>
              <a:pPr/>
              <a:t>35</a:t>
            </a:fld>
            <a:endParaRPr lang="en-GB" dirty="0"/>
          </a:p>
        </p:txBody>
      </p:sp>
      <p:sp>
        <p:nvSpPr>
          <p:cNvPr id="7" name="Rounded Rectangle 6"/>
          <p:cNvSpPr/>
          <p:nvPr/>
        </p:nvSpPr>
        <p:spPr>
          <a:xfrm>
            <a:off x="413048" y="5928735"/>
            <a:ext cx="7624459" cy="727665"/>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a:solidFill>
                  <a:schemeClr val="tx2"/>
                </a:solidFill>
                <a:latin typeface="Arial (headings)"/>
              </a:rPr>
              <a:t>個人破産制度の厳格性を緩和することで、経営破たんした起業家の再挑戦を奨励</a:t>
            </a:r>
            <a:r>
              <a:rPr lang="ja-JP" altLang="en-US" sz="1800" b="1" dirty="0" smtClean="0">
                <a:solidFill>
                  <a:schemeClr val="tx2"/>
                </a:solidFill>
                <a:latin typeface="Arial (headings)"/>
              </a:rPr>
              <a:t>すべき。</a:t>
            </a:r>
            <a:endParaRPr lang="en-GB" sz="1800" b="1" dirty="0">
              <a:solidFill>
                <a:schemeClr val="tx2"/>
              </a:solidFill>
              <a:latin typeface="Arial (heading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32136"/>
            <a:ext cx="8415464" cy="4032449"/>
          </a:xfrm>
          <a:prstGeom prst="rect">
            <a:avLst/>
          </a:prstGeom>
        </p:spPr>
      </p:pic>
    </p:spTree>
    <p:extLst>
      <p:ext uri="{BB962C8B-B14F-4D97-AF65-F5344CB8AC3E}">
        <p14:creationId xmlns:p14="http://schemas.microsoft.com/office/powerpoint/2010/main" val="3372750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0"/>
            <a:ext cx="7416000" cy="1260000"/>
          </a:xfrm>
        </p:spPr>
        <p:txBody>
          <a:bodyPr/>
          <a:lstStyle/>
          <a:p>
            <a:pPr algn="ctr"/>
            <a:r>
              <a:rPr lang="ja-JP" altLang="en-US" b="1" dirty="0" smtClean="0">
                <a:solidFill>
                  <a:schemeClr val="tx2"/>
                </a:solidFill>
              </a:rPr>
              <a:t>日本では、起業への見方が否定的</a:t>
            </a:r>
            <a:endParaRPr lang="en-GB" b="1" dirty="0">
              <a:solidFill>
                <a:schemeClr val="tx2"/>
              </a:solidFill>
            </a:endParaRPr>
          </a:p>
        </p:txBody>
      </p:sp>
      <p:sp>
        <p:nvSpPr>
          <p:cNvPr id="3" name="Content Placeholder 2"/>
          <p:cNvSpPr>
            <a:spLocks noGrp="1"/>
          </p:cNvSpPr>
          <p:nvPr>
            <p:ph idx="1"/>
          </p:nvPr>
        </p:nvSpPr>
        <p:spPr>
          <a:xfrm>
            <a:off x="672760" y="5398043"/>
            <a:ext cx="8218800" cy="692696"/>
          </a:xfrm>
        </p:spPr>
        <p:txBody>
          <a:bodyPr>
            <a:normAutofit/>
          </a:bodyPr>
          <a:lstStyle/>
          <a:p>
            <a:pPr marL="0" indent="0">
              <a:spcBef>
                <a:spcPts val="0"/>
              </a:spcBef>
              <a:buNone/>
            </a:pPr>
            <a:r>
              <a:rPr lang="en-GB" sz="1200" dirty="0" smtClean="0">
                <a:solidFill>
                  <a:srgbClr val="00040C"/>
                </a:solidFill>
                <a:latin typeface="+mj-lt"/>
              </a:rPr>
              <a:t>1.   </a:t>
            </a:r>
            <a:r>
              <a:rPr lang="ja-JP" altLang="en-US" sz="1200" dirty="0" smtClean="0">
                <a:solidFill>
                  <a:srgbClr val="00040C"/>
                </a:solidFill>
                <a:latin typeface="+mj-lt"/>
              </a:rPr>
              <a:t>事業を始める良い機会があると感じる成人の割合。</a:t>
            </a:r>
            <a:endParaRPr lang="en-US" altLang="ja-JP" sz="1200" dirty="0" smtClean="0">
              <a:solidFill>
                <a:srgbClr val="00040C"/>
              </a:solidFill>
              <a:latin typeface="+mj-lt"/>
            </a:endParaRPr>
          </a:p>
          <a:p>
            <a:pPr marL="0" indent="0">
              <a:spcBef>
                <a:spcPts val="0"/>
              </a:spcBef>
              <a:buNone/>
            </a:pPr>
            <a:r>
              <a:rPr lang="en-US" sz="1200" dirty="0" smtClean="0">
                <a:solidFill>
                  <a:srgbClr val="00040C"/>
                </a:solidFill>
                <a:latin typeface="+mj-lt"/>
              </a:rPr>
              <a:t>2</a:t>
            </a:r>
            <a:r>
              <a:rPr lang="en-GB" sz="1200" dirty="0" smtClean="0">
                <a:solidFill>
                  <a:srgbClr val="00040C"/>
                </a:solidFill>
                <a:latin typeface="+mj-lt"/>
              </a:rPr>
              <a:t>.   </a:t>
            </a:r>
            <a:r>
              <a:rPr lang="ja-JP" altLang="en-US" sz="1200" dirty="0" smtClean="0">
                <a:solidFill>
                  <a:srgbClr val="00040C"/>
                </a:solidFill>
                <a:latin typeface="+mj-lt"/>
              </a:rPr>
              <a:t>起業活動に参加しておらず、３年以内に事業を始めるつもりの成人</a:t>
            </a:r>
            <a:r>
              <a:rPr lang="ja-JP" altLang="en-US" sz="1200" dirty="0">
                <a:solidFill>
                  <a:srgbClr val="00040C"/>
                </a:solidFill>
                <a:latin typeface="+mj-lt"/>
              </a:rPr>
              <a:t>の割合</a:t>
            </a:r>
            <a:r>
              <a:rPr lang="ja-JP" altLang="en-US" sz="1200" dirty="0" smtClean="0">
                <a:solidFill>
                  <a:srgbClr val="00040C"/>
                </a:solidFill>
                <a:latin typeface="+mj-lt"/>
              </a:rPr>
              <a:t>。</a:t>
            </a:r>
            <a:endParaRPr lang="en-US" altLang="ja-JP" sz="1200" dirty="0" smtClean="0">
              <a:solidFill>
                <a:srgbClr val="00040C"/>
              </a:solidFill>
              <a:latin typeface="+mj-lt"/>
            </a:endParaRPr>
          </a:p>
          <a:p>
            <a:pPr marL="0" indent="0">
              <a:spcBef>
                <a:spcPts val="0"/>
              </a:spcBef>
              <a:buNone/>
            </a:pPr>
            <a:r>
              <a:rPr lang="ja-JP" altLang="en-US" sz="1200" dirty="0" smtClean="0">
                <a:solidFill>
                  <a:srgbClr val="00040C"/>
                </a:solidFill>
                <a:latin typeface="+mj-lt"/>
              </a:rPr>
              <a:t>出典</a:t>
            </a:r>
            <a:r>
              <a:rPr lang="en-GB" sz="1200" dirty="0" smtClean="0">
                <a:solidFill>
                  <a:srgbClr val="00040C"/>
                </a:solidFill>
                <a:latin typeface="+mj-lt"/>
              </a:rPr>
              <a:t>: </a:t>
            </a:r>
            <a:r>
              <a:rPr lang="en-GB" sz="1200" dirty="0">
                <a:solidFill>
                  <a:srgbClr val="00040C"/>
                </a:solidFill>
                <a:latin typeface="+mj-lt"/>
              </a:rPr>
              <a:t>Global Entrepreneurship Monitor (2015).</a:t>
            </a:r>
          </a:p>
        </p:txBody>
      </p:sp>
      <p:sp>
        <p:nvSpPr>
          <p:cNvPr id="4" name="Slide Number Placeholder 3"/>
          <p:cNvSpPr>
            <a:spLocks noGrp="1"/>
          </p:cNvSpPr>
          <p:nvPr>
            <p:ph type="sldNum" sz="quarter" idx="12"/>
          </p:nvPr>
        </p:nvSpPr>
        <p:spPr/>
        <p:txBody>
          <a:bodyPr/>
          <a:lstStyle/>
          <a:p>
            <a:fld id="{ECC21D3F-8F1A-49C5-AD48-E60BC70EEBCB}" type="slidenum">
              <a:rPr lang="en-GB" smtClean="0"/>
              <a:pPr/>
              <a:t>36</a:t>
            </a:fld>
            <a:endParaRPr lang="en-GB" dirty="0"/>
          </a:p>
        </p:txBody>
      </p:sp>
      <p:sp>
        <p:nvSpPr>
          <p:cNvPr id="6" name="Slide Number Placeholder 3"/>
          <p:cNvSpPr txBox="1">
            <a:spLocks/>
          </p:cNvSpPr>
          <p:nvPr/>
        </p:nvSpPr>
        <p:spPr>
          <a:xfrm>
            <a:off x="8640000" y="6411600"/>
            <a:ext cx="342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C21D3F-8F1A-49C5-AD48-E60BC70EEBCB}" type="slidenum">
              <a:rPr lang="en-GB" smtClean="0"/>
              <a:pPr/>
              <a:t>36</a:t>
            </a:fld>
            <a:endParaRPr lang="en-GB" dirty="0"/>
          </a:p>
        </p:txBody>
      </p:sp>
      <p:sp>
        <p:nvSpPr>
          <p:cNvPr id="8" name="Rounded Rectangle 7"/>
          <p:cNvSpPr/>
          <p:nvPr/>
        </p:nvSpPr>
        <p:spPr>
          <a:xfrm>
            <a:off x="437580" y="6084242"/>
            <a:ext cx="7480443" cy="655657"/>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smtClean="0">
                <a:solidFill>
                  <a:schemeClr val="tx2"/>
                </a:solidFill>
                <a:latin typeface="Arial (headings)"/>
              </a:rPr>
              <a:t>教育、訓練、</a:t>
            </a:r>
            <a:r>
              <a:rPr lang="ja-JP" altLang="en-US" sz="1800" b="1" dirty="0">
                <a:solidFill>
                  <a:schemeClr val="tx2"/>
                </a:solidFill>
                <a:latin typeface="Arial (headings)"/>
              </a:rPr>
              <a:t>資金</a:t>
            </a:r>
            <a:r>
              <a:rPr lang="ja-JP" altLang="en-US" sz="1800" b="1" dirty="0" smtClean="0">
                <a:solidFill>
                  <a:schemeClr val="tx2"/>
                </a:solidFill>
                <a:latin typeface="Arial (headings)"/>
              </a:rPr>
              <a:t>調達の</a:t>
            </a:r>
            <a:r>
              <a:rPr lang="ja-JP" altLang="en-US" sz="1800" b="1" dirty="0">
                <a:solidFill>
                  <a:schemeClr val="tx2"/>
                </a:solidFill>
                <a:latin typeface="Arial (headings)"/>
              </a:rPr>
              <a:t>可能性を高めることに</a:t>
            </a:r>
            <a:r>
              <a:rPr lang="ja-JP" altLang="en-US" sz="1800" b="1" dirty="0" smtClean="0">
                <a:solidFill>
                  <a:schemeClr val="tx2"/>
                </a:solidFill>
                <a:latin typeface="Arial (headings)"/>
              </a:rPr>
              <a:t>より、</a:t>
            </a:r>
            <a:r>
              <a:rPr lang="ja-JP" altLang="en-US" sz="1800" b="1" dirty="0">
                <a:solidFill>
                  <a:schemeClr val="tx2"/>
                </a:solidFill>
                <a:latin typeface="Arial (headings)"/>
              </a:rPr>
              <a:t>とりわけ女性について、</a:t>
            </a:r>
            <a:r>
              <a:rPr lang="ja-JP" altLang="en-US" sz="1800" b="1" dirty="0" smtClean="0">
                <a:solidFill>
                  <a:schemeClr val="tx2"/>
                </a:solidFill>
                <a:latin typeface="Arial (headings)"/>
              </a:rPr>
              <a:t>起業を促進する。</a:t>
            </a:r>
            <a:endParaRPr lang="en-GB" sz="1800" b="1" dirty="0">
              <a:solidFill>
                <a:schemeClr val="tx2"/>
              </a:solidFill>
              <a:latin typeface="Arial (heading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41" y="1484784"/>
            <a:ext cx="7984499" cy="3960440"/>
          </a:xfrm>
          <a:prstGeom prst="rect">
            <a:avLst/>
          </a:prstGeom>
        </p:spPr>
      </p:pic>
    </p:spTree>
    <p:extLst>
      <p:ext uri="{BB962C8B-B14F-4D97-AF65-F5344CB8AC3E}">
        <p14:creationId xmlns:p14="http://schemas.microsoft.com/office/powerpoint/2010/main" val="2602301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416000" cy="1022400"/>
          </a:xfrm>
        </p:spPr>
        <p:txBody>
          <a:bodyPr/>
          <a:lstStyle/>
          <a:p>
            <a:pPr algn="ctr"/>
            <a:r>
              <a:rPr lang="ja-JP" altLang="en-US" b="1" dirty="0">
                <a:solidFill>
                  <a:schemeClr val="tx2"/>
                </a:solidFill>
              </a:rPr>
              <a:t>政府債務残高比率</a:t>
            </a:r>
            <a:r>
              <a:rPr lang="ja-JP" altLang="en-US" b="1" dirty="0" smtClean="0">
                <a:solidFill>
                  <a:schemeClr val="tx2"/>
                </a:solidFill>
              </a:rPr>
              <a:t>は、</a:t>
            </a:r>
            <a:r>
              <a:rPr lang="en-US" altLang="ja-JP" b="1" dirty="0" smtClean="0">
                <a:solidFill>
                  <a:schemeClr val="tx2"/>
                </a:solidFill>
              </a:rPr>
              <a:t/>
            </a:r>
            <a:br>
              <a:rPr lang="en-US" altLang="ja-JP" b="1" dirty="0" smtClean="0">
                <a:solidFill>
                  <a:schemeClr val="tx2"/>
                </a:solidFill>
              </a:rPr>
            </a:br>
            <a:r>
              <a:rPr lang="en-US" altLang="ja-JP" b="1" dirty="0" smtClean="0">
                <a:solidFill>
                  <a:schemeClr val="tx2"/>
                </a:solidFill>
              </a:rPr>
              <a:t>OECD</a:t>
            </a:r>
            <a:r>
              <a:rPr lang="ja-JP" altLang="en-US" b="1" dirty="0" smtClean="0">
                <a:solidFill>
                  <a:schemeClr val="tx2"/>
                </a:solidFill>
              </a:rPr>
              <a:t>諸国の中で最も高い</a:t>
            </a:r>
            <a:r>
              <a:rPr lang="en-GB" b="1" baseline="30000" dirty="0">
                <a:solidFill>
                  <a:schemeClr val="tx2"/>
                </a:solidFill>
              </a:rPr>
              <a:t>1</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37</a:t>
            </a:fld>
            <a:endParaRPr lang="en-GB" dirty="0"/>
          </a:p>
        </p:txBody>
      </p:sp>
      <p:sp>
        <p:nvSpPr>
          <p:cNvPr id="8" name="Rectangle 7"/>
          <p:cNvSpPr/>
          <p:nvPr/>
        </p:nvSpPr>
        <p:spPr>
          <a:xfrm>
            <a:off x="708296" y="6130736"/>
            <a:ext cx="8064896" cy="461665"/>
          </a:xfrm>
          <a:prstGeom prst="rect">
            <a:avLst/>
          </a:prstGeom>
        </p:spPr>
        <p:txBody>
          <a:bodyPr wrap="square">
            <a:spAutoFit/>
          </a:bodyPr>
          <a:lstStyle/>
          <a:p>
            <a:r>
              <a:rPr lang="en-US" sz="1200" dirty="0">
                <a:solidFill>
                  <a:srgbClr val="00040C"/>
                </a:solidFill>
                <a:latin typeface="Arial (headings)"/>
              </a:rPr>
              <a:t>1. </a:t>
            </a:r>
            <a:r>
              <a:rPr lang="ja-JP" altLang="en-US" sz="1200" dirty="0" smtClean="0">
                <a:solidFill>
                  <a:srgbClr val="00040C"/>
                </a:solidFill>
                <a:latin typeface="+mj-lt"/>
              </a:rPr>
              <a:t>　政府粗債務残高対</a:t>
            </a:r>
            <a:r>
              <a:rPr lang="en-US" altLang="ja-JP" sz="1200" dirty="0" smtClean="0">
                <a:solidFill>
                  <a:srgbClr val="00040C"/>
                </a:solidFill>
                <a:latin typeface="+mj-lt"/>
              </a:rPr>
              <a:t>GDP</a:t>
            </a:r>
            <a:r>
              <a:rPr lang="ja-JP" altLang="en-US" sz="1200" dirty="0" smtClean="0">
                <a:solidFill>
                  <a:srgbClr val="00040C"/>
                </a:solidFill>
                <a:latin typeface="+mj-lt"/>
              </a:rPr>
              <a:t>比。</a:t>
            </a:r>
            <a:r>
              <a:rPr lang="en-US" altLang="ja-JP" sz="1200" dirty="0" smtClean="0">
                <a:solidFill>
                  <a:srgbClr val="00040C"/>
                </a:solidFill>
                <a:latin typeface="+mj-lt"/>
              </a:rPr>
              <a:t>2016</a:t>
            </a:r>
            <a:r>
              <a:rPr lang="ja-JP" altLang="en-US" sz="1200" dirty="0" smtClean="0">
                <a:solidFill>
                  <a:srgbClr val="00040C"/>
                </a:solidFill>
                <a:latin typeface="+mj-lt"/>
              </a:rPr>
              <a:t>年は</a:t>
            </a:r>
            <a:r>
              <a:rPr lang="en-US" altLang="ja-JP" sz="1200" dirty="0" smtClean="0">
                <a:solidFill>
                  <a:srgbClr val="00040C"/>
                </a:solidFill>
                <a:latin typeface="+mj-lt"/>
              </a:rPr>
              <a:t>OECD</a:t>
            </a:r>
            <a:r>
              <a:rPr lang="ja-JP" altLang="en-US" sz="1200" dirty="0" smtClean="0">
                <a:solidFill>
                  <a:srgbClr val="00040C"/>
                </a:solidFill>
                <a:latin typeface="+mj-lt"/>
              </a:rPr>
              <a:t>による推計値、</a:t>
            </a:r>
            <a:r>
              <a:rPr lang="en-US" altLang="ja-JP" sz="1200" dirty="0" smtClean="0">
                <a:solidFill>
                  <a:srgbClr val="00040C"/>
                </a:solidFill>
                <a:latin typeface="+mj-lt"/>
              </a:rPr>
              <a:t>2017</a:t>
            </a:r>
            <a:r>
              <a:rPr lang="ja-JP" altLang="en-US" sz="1200" dirty="0" smtClean="0">
                <a:solidFill>
                  <a:srgbClr val="00040C"/>
                </a:solidFill>
                <a:latin typeface="+mj-lt"/>
              </a:rPr>
              <a:t>年は</a:t>
            </a:r>
            <a:r>
              <a:rPr lang="en-US" altLang="ja-JP" sz="1200" dirty="0">
                <a:solidFill>
                  <a:srgbClr val="00040C"/>
                </a:solidFill>
                <a:latin typeface="+mj-lt"/>
              </a:rPr>
              <a:t>OECD</a:t>
            </a:r>
            <a:r>
              <a:rPr lang="ja-JP" altLang="en-US" sz="1200" dirty="0">
                <a:solidFill>
                  <a:srgbClr val="00040C"/>
                </a:solidFill>
                <a:latin typeface="+mj-lt"/>
              </a:rPr>
              <a:t>に</a:t>
            </a:r>
            <a:r>
              <a:rPr lang="ja-JP" altLang="en-US" sz="1200" dirty="0" smtClean="0">
                <a:solidFill>
                  <a:srgbClr val="00040C"/>
                </a:solidFill>
                <a:latin typeface="+mj-lt"/>
              </a:rPr>
              <a:t>よる予測値。</a:t>
            </a:r>
            <a:endParaRPr lang="en-GB" sz="1200" dirty="0">
              <a:solidFill>
                <a:srgbClr val="00040C"/>
              </a:solidFill>
              <a:latin typeface="+mj-lt"/>
            </a:endParaRPr>
          </a:p>
          <a:p>
            <a:r>
              <a:rPr lang="ja-JP" altLang="en-US" sz="1200" dirty="0" smtClean="0">
                <a:solidFill>
                  <a:srgbClr val="00040C"/>
                </a:solidFill>
                <a:latin typeface="+mj-lt"/>
              </a:rPr>
              <a:t>出典</a:t>
            </a:r>
            <a:r>
              <a:rPr lang="en-GB" sz="1200" dirty="0" smtClean="0">
                <a:solidFill>
                  <a:srgbClr val="00040C"/>
                </a:solidFill>
                <a:latin typeface="+mj-lt"/>
              </a:rPr>
              <a:t>: </a:t>
            </a:r>
            <a:r>
              <a:rPr lang="en-GB" sz="1200" dirty="0">
                <a:solidFill>
                  <a:srgbClr val="00040C"/>
                </a:solidFill>
                <a:latin typeface="+mj-lt"/>
              </a:rPr>
              <a:t>OECD Economic Outlook: Statistics and Projections </a:t>
            </a:r>
            <a:r>
              <a:rPr lang="en-US" altLang="ja-JP" sz="1200" dirty="0" smtClean="0">
                <a:solidFill>
                  <a:srgbClr val="00040C"/>
                </a:solidFill>
                <a:latin typeface="+mj-lt"/>
              </a:rPr>
              <a:t>(</a:t>
            </a:r>
            <a:r>
              <a:rPr lang="ja-JP" altLang="en-US" sz="1200" dirty="0" smtClean="0">
                <a:solidFill>
                  <a:srgbClr val="00040C"/>
                </a:solidFill>
                <a:latin typeface="+mj-lt"/>
              </a:rPr>
              <a:t>データベース</a:t>
            </a:r>
            <a:r>
              <a:rPr lang="en-US" altLang="ja-JP" sz="1200" dirty="0" smtClean="0">
                <a:solidFill>
                  <a:srgbClr val="00040C"/>
                </a:solidFill>
                <a:latin typeface="+mj-lt"/>
              </a:rPr>
              <a:t>)</a:t>
            </a:r>
            <a:r>
              <a:rPr lang="en-GB" sz="1200" dirty="0" smtClean="0">
                <a:solidFill>
                  <a:srgbClr val="00040C"/>
                </a:solidFill>
                <a:latin typeface="+mj-lt"/>
              </a:rPr>
              <a:t>.</a:t>
            </a:r>
            <a:endParaRPr lang="en-GB" sz="1200" dirty="0">
              <a:solidFill>
                <a:srgbClr val="00040C"/>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1628801"/>
            <a:ext cx="7992888" cy="4392488"/>
          </a:xfrm>
          <a:prstGeom prst="rect">
            <a:avLst/>
          </a:prstGeom>
        </p:spPr>
      </p:pic>
    </p:spTree>
    <p:extLst>
      <p:ext uri="{BB962C8B-B14F-4D97-AF65-F5344CB8AC3E}">
        <p14:creationId xmlns:p14="http://schemas.microsoft.com/office/powerpoint/2010/main" val="3793595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25" y="116632"/>
            <a:ext cx="7416000" cy="1080120"/>
          </a:xfrm>
        </p:spPr>
        <p:txBody>
          <a:bodyPr/>
          <a:lstStyle/>
          <a:p>
            <a:pPr algn="ctr"/>
            <a:r>
              <a:rPr lang="ja-JP" altLang="en-US" b="1" dirty="0">
                <a:solidFill>
                  <a:schemeClr val="tx2"/>
                </a:solidFill>
              </a:rPr>
              <a:t>政府の見通しは</a:t>
            </a:r>
            <a:r>
              <a:rPr lang="ja-JP" altLang="en-US" b="1" dirty="0" smtClean="0">
                <a:solidFill>
                  <a:schemeClr val="tx2"/>
                </a:solidFill>
              </a:rPr>
              <a:t>、財政</a:t>
            </a:r>
            <a:r>
              <a:rPr lang="ja-JP" altLang="en-US" b="1" dirty="0">
                <a:solidFill>
                  <a:schemeClr val="tx2"/>
                </a:solidFill>
              </a:rPr>
              <a:t>目標</a:t>
            </a:r>
            <a:r>
              <a:rPr lang="ja-JP" altLang="en-US" b="1" dirty="0" smtClean="0">
                <a:solidFill>
                  <a:schemeClr val="tx2"/>
                </a:solidFill>
              </a:rPr>
              <a:t>を</a:t>
            </a:r>
            <a:r>
              <a:rPr lang="en-US" altLang="ja-JP" b="1" dirty="0" smtClean="0">
                <a:solidFill>
                  <a:schemeClr val="tx2"/>
                </a:solidFill>
              </a:rPr>
              <a:t/>
            </a:r>
            <a:br>
              <a:rPr lang="en-US" altLang="ja-JP" b="1" dirty="0" smtClean="0">
                <a:solidFill>
                  <a:schemeClr val="tx2"/>
                </a:solidFill>
              </a:rPr>
            </a:br>
            <a:r>
              <a:rPr lang="ja-JP" altLang="en-US" b="1" dirty="0" smtClean="0">
                <a:solidFill>
                  <a:schemeClr val="tx2"/>
                </a:solidFill>
              </a:rPr>
              <a:t>達成</a:t>
            </a:r>
            <a:r>
              <a:rPr lang="ja-JP" altLang="en-US" b="1" dirty="0">
                <a:solidFill>
                  <a:schemeClr val="tx2"/>
                </a:solidFill>
              </a:rPr>
              <a:t>できないことを示している</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38</a:t>
            </a:fld>
            <a:endParaRPr lang="en-GB" dirty="0"/>
          </a:p>
        </p:txBody>
      </p:sp>
      <p:sp>
        <p:nvSpPr>
          <p:cNvPr id="7" name="Rectangle 6"/>
          <p:cNvSpPr/>
          <p:nvPr/>
        </p:nvSpPr>
        <p:spPr>
          <a:xfrm>
            <a:off x="1547664" y="1403484"/>
            <a:ext cx="6168676" cy="338554"/>
          </a:xfrm>
          <a:prstGeom prst="rect">
            <a:avLst/>
          </a:prstGeom>
        </p:spPr>
        <p:txBody>
          <a:bodyPr wrap="none">
            <a:spAutoFit/>
          </a:bodyPr>
          <a:lstStyle/>
          <a:p>
            <a:pPr lvl="0" algn="just" eaLnBrk="0" fontAlgn="base" hangingPunct="0">
              <a:spcBef>
                <a:spcPct val="0"/>
              </a:spcBef>
              <a:spcAft>
                <a:spcPct val="0"/>
              </a:spcAft>
              <a:tabLst>
                <a:tab pos="539750" algn="l"/>
                <a:tab pos="755650" algn="l"/>
                <a:tab pos="971550" algn="l"/>
              </a:tabLst>
            </a:pPr>
            <a:r>
              <a:rPr lang="ja-JP" altLang="en-US" sz="1600" dirty="0">
                <a:solidFill>
                  <a:srgbClr val="00040C"/>
                </a:solidFill>
                <a:latin typeface="+mn-ea"/>
              </a:rPr>
              <a:t>基礎的財政収支（国、地方政府ベース）、対</a:t>
            </a:r>
            <a:r>
              <a:rPr lang="en-US" altLang="ja-JP" sz="1600" dirty="0">
                <a:solidFill>
                  <a:srgbClr val="00040C"/>
                </a:solidFill>
                <a:latin typeface="+mn-ea"/>
              </a:rPr>
              <a:t>GDP</a:t>
            </a:r>
            <a:r>
              <a:rPr lang="ja-JP" altLang="en-US" sz="1600" dirty="0">
                <a:solidFill>
                  <a:srgbClr val="00040C"/>
                </a:solidFill>
                <a:latin typeface="+mn-ea"/>
              </a:rPr>
              <a:t>比、年度ベース</a:t>
            </a:r>
            <a:endParaRPr lang="en-GB" altLang="zh-CN" sz="1600" b="1" dirty="0">
              <a:solidFill>
                <a:srgbClr val="00040C"/>
              </a:solidFill>
              <a:latin typeface="+mn-ea"/>
              <a:cs typeface="Arial" pitchFamily="34" charset="0"/>
            </a:endParaRPr>
          </a:p>
        </p:txBody>
      </p:sp>
      <p:sp>
        <p:nvSpPr>
          <p:cNvPr id="8" name="Content Placeholder 2"/>
          <p:cNvSpPr>
            <a:spLocks noGrp="1"/>
          </p:cNvSpPr>
          <p:nvPr>
            <p:ph idx="1"/>
          </p:nvPr>
        </p:nvSpPr>
        <p:spPr>
          <a:xfrm>
            <a:off x="538189" y="5630469"/>
            <a:ext cx="8363571" cy="462827"/>
          </a:xfrm>
        </p:spPr>
        <p:txBody>
          <a:bodyPr>
            <a:noAutofit/>
          </a:bodyPr>
          <a:lstStyle/>
          <a:p>
            <a:pPr marL="0" indent="0">
              <a:spcBef>
                <a:spcPts val="0"/>
              </a:spcBef>
              <a:buNone/>
            </a:pPr>
            <a:r>
              <a:rPr lang="ja-JP" altLang="en-US" sz="1200" dirty="0">
                <a:solidFill>
                  <a:srgbClr val="00040C"/>
                </a:solidFill>
                <a:latin typeface="+mj-lt"/>
              </a:rPr>
              <a:t>注</a:t>
            </a:r>
            <a:r>
              <a:rPr lang="en-US" sz="1200" dirty="0" smtClean="0">
                <a:solidFill>
                  <a:srgbClr val="00040C"/>
                </a:solidFill>
                <a:latin typeface="+mj-lt"/>
              </a:rPr>
              <a:t>: </a:t>
            </a:r>
            <a:r>
              <a:rPr lang="en-US" altLang="ja-JP" sz="1200" dirty="0">
                <a:solidFill>
                  <a:srgbClr val="00040C"/>
                </a:solidFill>
                <a:latin typeface="+mj-lt"/>
              </a:rPr>
              <a:t>2017</a:t>
            </a:r>
            <a:r>
              <a:rPr lang="ja-JP" altLang="en-US" sz="1200" dirty="0">
                <a:solidFill>
                  <a:srgbClr val="00040C"/>
                </a:solidFill>
                <a:latin typeface="+mj-lt"/>
              </a:rPr>
              <a:t>年１月の試算。</a:t>
            </a:r>
            <a:r>
              <a:rPr lang="en-US" altLang="ja-JP" sz="1200" dirty="0">
                <a:solidFill>
                  <a:srgbClr val="00040C"/>
                </a:solidFill>
                <a:latin typeface="+mj-lt"/>
              </a:rPr>
              <a:t>2018</a:t>
            </a:r>
            <a:r>
              <a:rPr lang="ja-JP" altLang="en-US" sz="1200" dirty="0">
                <a:solidFill>
                  <a:srgbClr val="00040C"/>
                </a:solidFill>
                <a:latin typeface="+mj-lt"/>
              </a:rPr>
              <a:t>年度の目安は、消費税率の延期の影響を踏まえて見直し、対応することとされている。</a:t>
            </a:r>
            <a:endParaRPr lang="en-US" sz="1200" dirty="0">
              <a:solidFill>
                <a:srgbClr val="00040C"/>
              </a:solidFill>
              <a:latin typeface="+mj-lt"/>
            </a:endParaRPr>
          </a:p>
          <a:p>
            <a:pPr marL="0" indent="0">
              <a:spcBef>
                <a:spcPts val="0"/>
              </a:spcBef>
              <a:buNone/>
            </a:pPr>
            <a:r>
              <a:rPr lang="ja-JP" altLang="en-US" sz="1200" dirty="0" smtClean="0">
                <a:solidFill>
                  <a:srgbClr val="00040C"/>
                </a:solidFill>
                <a:latin typeface="+mj-lt"/>
              </a:rPr>
              <a:t>出典</a:t>
            </a:r>
            <a:r>
              <a:rPr lang="en-US" sz="1200" dirty="0" smtClean="0">
                <a:solidFill>
                  <a:srgbClr val="00040C"/>
                </a:solidFill>
                <a:latin typeface="+mj-lt"/>
              </a:rPr>
              <a:t>: </a:t>
            </a:r>
            <a:r>
              <a:rPr lang="ja-JP" altLang="en-US" sz="1200" dirty="0" smtClean="0">
                <a:solidFill>
                  <a:srgbClr val="00040C"/>
                </a:solidFill>
                <a:latin typeface="+mj-lt"/>
              </a:rPr>
              <a:t>内閣府</a:t>
            </a:r>
            <a:r>
              <a:rPr lang="en-US" sz="1200" dirty="0" smtClean="0">
                <a:solidFill>
                  <a:srgbClr val="00040C"/>
                </a:solidFill>
                <a:latin typeface="+mj-lt"/>
              </a:rPr>
              <a:t>(2017</a:t>
            </a:r>
            <a:r>
              <a:rPr lang="en-US" sz="1200" dirty="0">
                <a:solidFill>
                  <a:srgbClr val="00040C"/>
                </a:solidFill>
                <a:latin typeface="+mj-lt"/>
              </a:rPr>
              <a:t>).</a:t>
            </a:r>
            <a:endParaRPr lang="en-US" sz="1200" dirty="0" smtClean="0">
              <a:solidFill>
                <a:srgbClr val="00040C"/>
              </a:solidFill>
              <a:latin typeface="+mj-lt"/>
            </a:endParaRPr>
          </a:p>
        </p:txBody>
      </p:sp>
      <p:sp>
        <p:nvSpPr>
          <p:cNvPr id="9" name="Rounded Rectangle 8"/>
          <p:cNvSpPr/>
          <p:nvPr/>
        </p:nvSpPr>
        <p:spPr>
          <a:xfrm>
            <a:off x="386482" y="6093296"/>
            <a:ext cx="7920880" cy="6483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a:solidFill>
                  <a:schemeClr val="tx2"/>
                </a:solidFill>
                <a:latin typeface="+mj-lt"/>
              </a:rPr>
              <a:t>財政の持続可能性への信認を強めるため、具体的な歳出削減策、増税策を含む、より詳細な中期的な財政健全化の道筋にコミットすべき</a:t>
            </a:r>
            <a:r>
              <a:rPr lang="ja-JP" altLang="en-US" sz="1800" b="1" dirty="0" smtClean="0">
                <a:solidFill>
                  <a:schemeClr val="tx2"/>
                </a:solidFill>
                <a:latin typeface="+mj-lt"/>
              </a:rPr>
              <a:t>。</a:t>
            </a:r>
            <a:r>
              <a:rPr lang="en-US" sz="1800" b="1" dirty="0" smtClean="0">
                <a:solidFill>
                  <a:schemeClr val="tx2"/>
                </a:solidFill>
                <a:latin typeface="+mj-lt"/>
              </a:rPr>
              <a:t> </a:t>
            </a:r>
            <a:endParaRPr lang="en-US" sz="1800" b="1" dirty="0">
              <a:solidFill>
                <a:schemeClr val="tx2"/>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1742038"/>
            <a:ext cx="7920880" cy="3847202"/>
          </a:xfrm>
          <a:prstGeom prst="rect">
            <a:avLst/>
          </a:prstGeom>
        </p:spPr>
      </p:pic>
    </p:spTree>
    <p:extLst>
      <p:ext uri="{BB962C8B-B14F-4D97-AF65-F5344CB8AC3E}">
        <p14:creationId xmlns:p14="http://schemas.microsoft.com/office/powerpoint/2010/main" val="3791246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C21D3F-8F1A-49C5-AD48-E60BC70EEBCB}" type="slidenum">
              <a:rPr lang="en-GB" smtClean="0"/>
              <a:pPr/>
              <a:t>39</a:t>
            </a:fld>
            <a:endParaRPr lang="en-GB" dirty="0"/>
          </a:p>
        </p:txBody>
      </p:sp>
      <p:sp>
        <p:nvSpPr>
          <p:cNvPr id="7" name="Rectangle 1"/>
          <p:cNvSpPr>
            <a:spLocks noChangeArrowheads="1"/>
          </p:cNvSpPr>
          <p:nvPr/>
        </p:nvSpPr>
        <p:spPr bwMode="auto">
          <a:xfrm>
            <a:off x="251519" y="5732094"/>
            <a:ext cx="8474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lvl="0" algn="just" eaLnBrk="0" hangingPunct="0"/>
            <a:r>
              <a:rPr kumimoji="0" lang="en-GB" altLang="zh-CN" sz="1200" b="0" u="none" strike="noStrike" cap="none" normalizeH="0" baseline="0" dirty="0" smtClean="0">
                <a:ln>
                  <a:noFill/>
                </a:ln>
                <a:solidFill>
                  <a:srgbClr val="00040C"/>
                </a:solidFill>
                <a:effectLst/>
                <a:latin typeface="+mj-lt"/>
                <a:ea typeface="Times New Roman" pitchFamily="18" charset="0"/>
              </a:rPr>
              <a:t>1.  </a:t>
            </a:r>
            <a:r>
              <a:rPr lang="ja-JP" altLang="en-US" sz="1200" dirty="0" smtClean="0">
                <a:solidFill>
                  <a:srgbClr val="00040C"/>
                </a:solidFill>
                <a:latin typeface="+mj-lt"/>
                <a:ea typeface="Times New Roman" pitchFamily="18" charset="0"/>
              </a:rPr>
              <a:t>単位</a:t>
            </a:r>
            <a:r>
              <a:rPr lang="ja-JP" altLang="en-US" sz="1200" dirty="0">
                <a:solidFill>
                  <a:srgbClr val="00040C"/>
                </a:solidFill>
                <a:latin typeface="+mj-lt"/>
                <a:ea typeface="Times New Roman" pitchFamily="18" charset="0"/>
              </a:rPr>
              <a:t>、日</a:t>
            </a:r>
            <a:r>
              <a:rPr lang="ja-JP" altLang="en-US" sz="1200" dirty="0" smtClean="0">
                <a:solidFill>
                  <a:srgbClr val="00040C"/>
                </a:solidFill>
                <a:latin typeface="+mj-lt"/>
                <a:ea typeface="Times New Roman" pitchFamily="18" charset="0"/>
              </a:rPr>
              <a:t>。</a:t>
            </a:r>
            <a:endParaRPr kumimoji="0" lang="en-GB" altLang="zh-CN" sz="1200" b="0" u="none" strike="noStrike" cap="none" normalizeH="0" baseline="0" dirty="0" smtClean="0">
              <a:ln>
                <a:noFill/>
              </a:ln>
              <a:solidFill>
                <a:srgbClr val="00040C"/>
              </a:solidFill>
              <a:effectLst/>
              <a:latin typeface="+mj-lt"/>
            </a:endParaRPr>
          </a:p>
          <a:p>
            <a:pPr lvl="0" algn="just" eaLnBrk="0" hangingPunct="0"/>
            <a:r>
              <a:rPr kumimoji="0" lang="en-GB" altLang="zh-CN" sz="1200" b="0" u="none" strike="noStrike" cap="none" normalizeH="0" baseline="0" dirty="0" smtClean="0">
                <a:ln>
                  <a:noFill/>
                </a:ln>
                <a:solidFill>
                  <a:srgbClr val="00040C"/>
                </a:solidFill>
                <a:effectLst/>
                <a:latin typeface="+mj-lt"/>
                <a:ea typeface="Times New Roman" pitchFamily="18" charset="0"/>
              </a:rPr>
              <a:t>2.  </a:t>
            </a:r>
            <a:r>
              <a:rPr lang="ja-JP" altLang="en-US" sz="1200" dirty="0" smtClean="0">
                <a:solidFill>
                  <a:srgbClr val="00040C"/>
                </a:solidFill>
                <a:latin typeface="+mj-lt"/>
                <a:ea typeface="Times New Roman" pitchFamily="18" charset="0"/>
              </a:rPr>
              <a:t>人口</a:t>
            </a:r>
            <a:r>
              <a:rPr lang="en-US" altLang="ja-JP" sz="1200" dirty="0">
                <a:solidFill>
                  <a:srgbClr val="00040C"/>
                </a:solidFill>
                <a:latin typeface="+mj-lt"/>
                <a:ea typeface="Times New Roman" pitchFamily="18" charset="0"/>
              </a:rPr>
              <a:t>1000</a:t>
            </a:r>
            <a:r>
              <a:rPr lang="ja-JP" altLang="en-US" sz="1200" dirty="0">
                <a:solidFill>
                  <a:srgbClr val="00040C"/>
                </a:solidFill>
                <a:latin typeface="+mj-lt"/>
                <a:ea typeface="Times New Roman" pitchFamily="18" charset="0"/>
              </a:rPr>
              <a:t>人当たりの病床数</a:t>
            </a:r>
            <a:r>
              <a:rPr lang="ja-JP" altLang="en-US" sz="1200" dirty="0" smtClean="0">
                <a:solidFill>
                  <a:srgbClr val="00040C"/>
                </a:solidFill>
                <a:latin typeface="+mj-lt"/>
                <a:ea typeface="Times New Roman" pitchFamily="18" charset="0"/>
              </a:rPr>
              <a:t>。</a:t>
            </a:r>
            <a:endParaRPr lang="en-US" altLang="ja-JP" sz="1200" dirty="0" smtClean="0">
              <a:solidFill>
                <a:srgbClr val="00040C"/>
              </a:solidFill>
              <a:latin typeface="+mj-lt"/>
              <a:ea typeface="Times New Roman" pitchFamily="18" charset="0"/>
            </a:endParaRPr>
          </a:p>
          <a:p>
            <a:pPr lvl="0" algn="just" eaLnBrk="0" hangingPunct="0"/>
            <a:r>
              <a:rPr kumimoji="0" lang="en-GB" altLang="zh-CN" sz="1200" b="0" u="none" strike="noStrike" cap="none" normalizeH="0" baseline="0" dirty="0" smtClean="0">
                <a:ln>
                  <a:noFill/>
                </a:ln>
                <a:solidFill>
                  <a:srgbClr val="00040C"/>
                </a:solidFill>
                <a:effectLst/>
                <a:latin typeface="+mj-lt"/>
                <a:ea typeface="Times New Roman" pitchFamily="18" charset="0"/>
              </a:rPr>
              <a:t>3.</a:t>
            </a:r>
            <a:r>
              <a:rPr kumimoji="0" lang="en-GB" altLang="zh-CN" sz="1200" b="0" u="none" strike="noStrike" cap="none" normalizeH="0" dirty="0" smtClean="0">
                <a:ln>
                  <a:noFill/>
                </a:ln>
                <a:solidFill>
                  <a:srgbClr val="00040C"/>
                </a:solidFill>
                <a:effectLst/>
                <a:latin typeface="+mj-lt"/>
                <a:ea typeface="Times New Roman" pitchFamily="18" charset="0"/>
              </a:rPr>
              <a:t>  </a:t>
            </a:r>
            <a:r>
              <a:rPr lang="ja-JP" altLang="en-US" sz="1200" dirty="0" smtClean="0">
                <a:solidFill>
                  <a:srgbClr val="00040C"/>
                </a:solidFill>
                <a:latin typeface="+mj-lt"/>
                <a:ea typeface="Times New Roman" pitchFamily="18" charset="0"/>
              </a:rPr>
              <a:t>病院</a:t>
            </a:r>
            <a:r>
              <a:rPr lang="ja-JP" altLang="en-US" sz="1200" dirty="0">
                <a:solidFill>
                  <a:srgbClr val="00040C"/>
                </a:solidFill>
                <a:latin typeface="+mj-lt"/>
                <a:ea typeface="Times New Roman" pitchFamily="18" charset="0"/>
              </a:rPr>
              <a:t>における病床数</a:t>
            </a:r>
            <a:r>
              <a:rPr lang="ja-JP" altLang="en-US" sz="1200" dirty="0" smtClean="0">
                <a:solidFill>
                  <a:srgbClr val="00040C"/>
                </a:solidFill>
                <a:latin typeface="+mj-lt"/>
                <a:ea typeface="Times New Roman" pitchFamily="18" charset="0"/>
              </a:rPr>
              <a:t>。</a:t>
            </a:r>
            <a:endParaRPr lang="en-US" altLang="ja-JP" sz="1200" dirty="0" smtClean="0">
              <a:solidFill>
                <a:srgbClr val="00040C"/>
              </a:solidFill>
              <a:latin typeface="+mj-lt"/>
              <a:ea typeface="Times New Roman" pitchFamily="18" charset="0"/>
            </a:endParaRPr>
          </a:p>
          <a:p>
            <a:pPr lvl="0" algn="just" eaLnBrk="0" hangingPunct="0"/>
            <a:r>
              <a:rPr lang="ja-JP" altLang="en-US" sz="1200" dirty="0" smtClean="0">
                <a:solidFill>
                  <a:srgbClr val="00040C"/>
                </a:solidFill>
                <a:latin typeface="+mj-lt"/>
              </a:rPr>
              <a:t>出典</a:t>
            </a:r>
            <a:r>
              <a:rPr lang="en-US" sz="1200" dirty="0" smtClean="0">
                <a:solidFill>
                  <a:srgbClr val="00040C"/>
                </a:solidFill>
                <a:latin typeface="+mj-lt"/>
              </a:rPr>
              <a:t>: </a:t>
            </a:r>
            <a:r>
              <a:rPr lang="en-US" sz="1200" dirty="0">
                <a:solidFill>
                  <a:srgbClr val="00040C"/>
                </a:solidFill>
                <a:latin typeface="+mj-lt"/>
              </a:rPr>
              <a:t>OECD (2017f), OECD Health Statistics </a:t>
            </a:r>
            <a:r>
              <a:rPr lang="en-US" altLang="ja-JP" sz="1200" dirty="0" smtClean="0">
                <a:solidFill>
                  <a:srgbClr val="00040C"/>
                </a:solidFill>
                <a:latin typeface="+mj-lt"/>
              </a:rPr>
              <a:t>(</a:t>
            </a:r>
            <a:r>
              <a:rPr lang="ja-JP" altLang="en-US" sz="1200" dirty="0" smtClean="0">
                <a:solidFill>
                  <a:srgbClr val="00040C"/>
                </a:solidFill>
                <a:latin typeface="+mj-lt"/>
              </a:rPr>
              <a:t>データベース</a:t>
            </a:r>
            <a:r>
              <a:rPr lang="en-US" altLang="ja-JP" sz="1200" dirty="0" smtClean="0">
                <a:solidFill>
                  <a:srgbClr val="00040C"/>
                </a:solidFill>
                <a:latin typeface="+mj-lt"/>
              </a:rPr>
              <a:t>)</a:t>
            </a:r>
            <a:r>
              <a:rPr lang="en-US" sz="1200" dirty="0" smtClean="0">
                <a:solidFill>
                  <a:srgbClr val="00040C"/>
                </a:solidFill>
                <a:latin typeface="+mj-lt"/>
              </a:rPr>
              <a:t>.</a:t>
            </a:r>
            <a:endParaRPr kumimoji="0" lang="en-US" altLang="zh-CN" sz="1200" b="0" u="none" strike="noStrike" cap="none" normalizeH="0" baseline="0" dirty="0" smtClean="0">
              <a:ln>
                <a:noFill/>
              </a:ln>
              <a:solidFill>
                <a:srgbClr val="00040C"/>
              </a:solidFill>
              <a:effectLst/>
              <a:latin typeface="+mj-lt"/>
            </a:endParaRPr>
          </a:p>
        </p:txBody>
      </p:sp>
      <p:sp>
        <p:nvSpPr>
          <p:cNvPr id="8" name="Rectangle 7"/>
          <p:cNvSpPr/>
          <p:nvPr/>
        </p:nvSpPr>
        <p:spPr>
          <a:xfrm>
            <a:off x="2555776" y="1485937"/>
            <a:ext cx="4153809" cy="338554"/>
          </a:xfrm>
          <a:prstGeom prst="rect">
            <a:avLst/>
          </a:prstGeom>
        </p:spPr>
        <p:txBody>
          <a:bodyPr wrap="square">
            <a:spAutoFit/>
          </a:bodyPr>
          <a:lstStyle/>
          <a:p>
            <a:pPr lvl="0" algn="ctr" eaLnBrk="0" fontAlgn="base" hangingPunct="0">
              <a:spcBef>
                <a:spcPct val="0"/>
              </a:spcBef>
              <a:spcAft>
                <a:spcPct val="0"/>
              </a:spcAft>
              <a:tabLst>
                <a:tab pos="539750" algn="l"/>
                <a:tab pos="755650" algn="l"/>
                <a:tab pos="971550" algn="l"/>
              </a:tabLst>
            </a:pPr>
            <a:r>
              <a:rPr lang="en-US" altLang="ja-JP" sz="1600" dirty="0">
                <a:solidFill>
                  <a:srgbClr val="00040C"/>
                </a:solidFill>
                <a:latin typeface="+mn-ea"/>
                <a:cs typeface="Arial" pitchFamily="34" charset="0"/>
              </a:rPr>
              <a:t>2014</a:t>
            </a:r>
            <a:r>
              <a:rPr lang="ja-JP" altLang="en-US" sz="1600" dirty="0">
                <a:solidFill>
                  <a:srgbClr val="00040C"/>
                </a:solidFill>
                <a:latin typeface="+mn-ea"/>
                <a:cs typeface="Arial" pitchFamily="34" charset="0"/>
              </a:rPr>
              <a:t>年、もしくは利用可能な最新年</a:t>
            </a:r>
            <a:endParaRPr lang="en-GB" altLang="zh-CN" sz="1600" dirty="0">
              <a:solidFill>
                <a:srgbClr val="00040C"/>
              </a:solidFill>
              <a:latin typeface="+mn-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86552898"/>
              </p:ext>
            </p:extLst>
          </p:nvPr>
        </p:nvGraphicFramePr>
        <p:xfrm>
          <a:off x="357367" y="1988840"/>
          <a:ext cx="8474575" cy="3743254"/>
        </p:xfrm>
        <a:graphic>
          <a:graphicData uri="http://schemas.openxmlformats.org/drawingml/2006/table">
            <a:tbl>
              <a:tblPr firstRow="1" firstCol="1" bandRow="1">
                <a:tableStyleId>{5C22544A-7EE6-4342-B048-85BDC9FD1C3A}</a:tableStyleId>
              </a:tblPr>
              <a:tblGrid>
                <a:gridCol w="743254"/>
                <a:gridCol w="1167122"/>
                <a:gridCol w="1084773"/>
                <a:gridCol w="781985"/>
                <a:gridCol w="994080"/>
                <a:gridCol w="954427"/>
                <a:gridCol w="867745"/>
                <a:gridCol w="832703"/>
                <a:gridCol w="1048486"/>
              </a:tblGrid>
              <a:tr h="1583097">
                <a:tc>
                  <a:txBody>
                    <a:bodyPr/>
                    <a:lstStyle/>
                    <a:p>
                      <a:pPr algn="ctr">
                        <a:spcAft>
                          <a:spcPts val="0"/>
                        </a:spcAft>
                        <a:tabLst>
                          <a:tab pos="539750" algn="l"/>
                          <a:tab pos="756285" algn="l"/>
                          <a:tab pos="972185" algn="l"/>
                        </a:tabLst>
                      </a:pPr>
                      <a:r>
                        <a:rPr lang="en-GB" sz="1200" dirty="0">
                          <a:solidFill>
                            <a:srgbClr val="00040C"/>
                          </a:solidFill>
                          <a:effectLst/>
                          <a:latin typeface="+mj-lt"/>
                        </a:rPr>
                        <a:t> </a:t>
                      </a:r>
                      <a:endParaRPr lang="en-GB" sz="1200" dirty="0">
                        <a:solidFill>
                          <a:srgbClr val="00040C"/>
                        </a:solidFill>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一人当たりの一年間の病院受診数</a:t>
                      </a:r>
                      <a:endParaRPr lang="en-GB" sz="1300" dirty="0">
                        <a:solidFill>
                          <a:srgbClr val="00040C"/>
                        </a:solidFill>
                        <a:effectLst/>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外来費用に</a:t>
                      </a:r>
                      <a:endParaRPr lang="en-GB" sz="1300" dirty="0">
                        <a:solidFill>
                          <a:srgbClr val="00040C"/>
                        </a:solidFill>
                        <a:effectLst/>
                        <a:latin typeface="+mn-lt"/>
                        <a:ea typeface="+mn-ea"/>
                      </a:endParaRPr>
                    </a:p>
                    <a:p>
                      <a:pPr algn="ctr">
                        <a:spcAft>
                          <a:spcPts val="0"/>
                        </a:spcAft>
                        <a:tabLst>
                          <a:tab pos="539750" algn="l"/>
                          <a:tab pos="756285" algn="l"/>
                          <a:tab pos="972185" algn="l"/>
                        </a:tabLst>
                      </a:pPr>
                      <a:r>
                        <a:rPr lang="ja-JP" sz="1300" b="1" dirty="0">
                          <a:solidFill>
                            <a:srgbClr val="00040C"/>
                          </a:solidFill>
                          <a:effectLst/>
                          <a:latin typeface="+mn-lt"/>
                          <a:ea typeface="+mn-ea"/>
                          <a:cs typeface="Arial"/>
                        </a:rPr>
                        <a:t>占める民間</a:t>
                      </a:r>
                      <a:endParaRPr lang="en-GB" sz="1300" dirty="0">
                        <a:solidFill>
                          <a:srgbClr val="00040C"/>
                        </a:solidFill>
                        <a:effectLst/>
                        <a:latin typeface="+mn-lt"/>
                        <a:ea typeface="+mn-ea"/>
                      </a:endParaRPr>
                    </a:p>
                    <a:p>
                      <a:pPr algn="ctr">
                        <a:spcAft>
                          <a:spcPts val="0"/>
                        </a:spcAft>
                        <a:tabLst>
                          <a:tab pos="539750" algn="l"/>
                          <a:tab pos="756285" algn="l"/>
                          <a:tab pos="972185" algn="l"/>
                        </a:tabLst>
                      </a:pPr>
                      <a:r>
                        <a:rPr lang="ja-JP" sz="1300" b="1" dirty="0">
                          <a:solidFill>
                            <a:srgbClr val="00040C"/>
                          </a:solidFill>
                          <a:effectLst/>
                          <a:latin typeface="+mn-lt"/>
                          <a:ea typeface="+mn-ea"/>
                          <a:cs typeface="Arial"/>
                        </a:rPr>
                        <a:t>支出の割合</a:t>
                      </a:r>
                      <a:r>
                        <a:rPr lang="en-GB" sz="1300" b="1" dirty="0">
                          <a:solidFill>
                            <a:srgbClr val="00040C"/>
                          </a:solidFill>
                          <a:effectLst/>
                          <a:latin typeface="+mn-lt"/>
                          <a:ea typeface="+mn-ea"/>
                        </a:rPr>
                        <a:t>(%)</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平均在院日数</a:t>
                      </a:r>
                      <a:r>
                        <a:rPr lang="en-GB" sz="1300" b="1" baseline="30000" dirty="0">
                          <a:solidFill>
                            <a:srgbClr val="00040C"/>
                          </a:solidFill>
                          <a:effectLst/>
                          <a:latin typeface="+mn-lt"/>
                          <a:ea typeface="+mn-ea"/>
                        </a:rPr>
                        <a:t>1</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急性期病床の平均在院日数</a:t>
                      </a:r>
                      <a:r>
                        <a:rPr lang="en-GB" sz="1300" b="1" baseline="30000" dirty="0">
                          <a:solidFill>
                            <a:srgbClr val="00040C"/>
                          </a:solidFill>
                          <a:effectLst/>
                          <a:latin typeface="+mn-lt"/>
                          <a:ea typeface="+mn-ea"/>
                        </a:rPr>
                        <a:t>1</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病院</a:t>
                      </a:r>
                      <a:endParaRPr lang="en-GB" sz="1300" dirty="0">
                        <a:solidFill>
                          <a:srgbClr val="00040C"/>
                        </a:solidFill>
                        <a:effectLst/>
                        <a:latin typeface="+mn-lt"/>
                        <a:ea typeface="+mn-ea"/>
                      </a:endParaRPr>
                    </a:p>
                    <a:p>
                      <a:pPr algn="ctr">
                        <a:spcAft>
                          <a:spcPts val="0"/>
                        </a:spcAft>
                        <a:tabLst>
                          <a:tab pos="539750" algn="l"/>
                          <a:tab pos="756285" algn="l"/>
                          <a:tab pos="972185" algn="l"/>
                        </a:tabLst>
                      </a:pPr>
                      <a:r>
                        <a:rPr lang="ja-JP" sz="1300" b="1" dirty="0">
                          <a:solidFill>
                            <a:srgbClr val="00040C"/>
                          </a:solidFill>
                          <a:effectLst/>
                          <a:latin typeface="+mn-lt"/>
                          <a:ea typeface="+mn-ea"/>
                          <a:cs typeface="Arial"/>
                        </a:rPr>
                        <a:t>病床数</a:t>
                      </a:r>
                      <a:r>
                        <a:rPr lang="en-GB" sz="1300" b="1" baseline="30000" dirty="0">
                          <a:solidFill>
                            <a:srgbClr val="00040C"/>
                          </a:solidFill>
                          <a:effectLst/>
                          <a:latin typeface="+mn-lt"/>
                          <a:ea typeface="+mn-ea"/>
                        </a:rPr>
                        <a:t>2</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急性期</a:t>
                      </a:r>
                      <a:endParaRPr lang="en-GB" sz="1300" dirty="0">
                        <a:solidFill>
                          <a:srgbClr val="00040C"/>
                        </a:solidFill>
                        <a:effectLst/>
                        <a:latin typeface="+mn-lt"/>
                        <a:ea typeface="+mn-ea"/>
                      </a:endParaRPr>
                    </a:p>
                    <a:p>
                      <a:pPr algn="ctr">
                        <a:spcAft>
                          <a:spcPts val="0"/>
                        </a:spcAft>
                        <a:tabLst>
                          <a:tab pos="539750" algn="l"/>
                          <a:tab pos="756285" algn="l"/>
                          <a:tab pos="972185" algn="l"/>
                        </a:tabLst>
                      </a:pPr>
                      <a:r>
                        <a:rPr lang="ja-JP" sz="1300" b="1" dirty="0">
                          <a:solidFill>
                            <a:srgbClr val="00040C"/>
                          </a:solidFill>
                          <a:effectLst/>
                          <a:latin typeface="+mn-lt"/>
                          <a:ea typeface="+mn-ea"/>
                          <a:cs typeface="Arial"/>
                        </a:rPr>
                        <a:t>病床数</a:t>
                      </a:r>
                      <a:r>
                        <a:rPr lang="en-GB" sz="1300" b="1" baseline="30000" dirty="0">
                          <a:solidFill>
                            <a:srgbClr val="00040C"/>
                          </a:solidFill>
                          <a:effectLst/>
                          <a:latin typeface="+mn-lt"/>
                          <a:ea typeface="+mn-ea"/>
                        </a:rPr>
                        <a:t>2,3</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長期療養病床数</a:t>
                      </a:r>
                      <a:r>
                        <a:rPr lang="en-GB" sz="1300" b="1" baseline="30000" dirty="0">
                          <a:solidFill>
                            <a:srgbClr val="00040C"/>
                          </a:solidFill>
                          <a:effectLst/>
                          <a:latin typeface="+mn-lt"/>
                          <a:ea typeface="+mn-ea"/>
                        </a:rPr>
                        <a:t>2,3</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539750" algn="l"/>
                          <a:tab pos="756285" algn="l"/>
                          <a:tab pos="972185" algn="l"/>
                        </a:tabLst>
                      </a:pPr>
                      <a:r>
                        <a:rPr lang="ja-JP" sz="1300" b="1" dirty="0">
                          <a:solidFill>
                            <a:srgbClr val="00040C"/>
                          </a:solidFill>
                          <a:effectLst/>
                          <a:latin typeface="+mn-lt"/>
                          <a:ea typeface="+mn-ea"/>
                          <a:cs typeface="Arial"/>
                        </a:rPr>
                        <a:t>介護施設における病床数</a:t>
                      </a:r>
                      <a:r>
                        <a:rPr lang="en-GB" sz="1300" b="1" baseline="30000" dirty="0">
                          <a:solidFill>
                            <a:srgbClr val="00040C"/>
                          </a:solidFill>
                          <a:effectLst/>
                          <a:latin typeface="+mn-lt"/>
                          <a:ea typeface="+mn-ea"/>
                        </a:rPr>
                        <a:t>2</a:t>
                      </a:r>
                      <a:endParaRPr lang="en-GB" sz="1300" dirty="0">
                        <a:solidFill>
                          <a:srgbClr val="00040C"/>
                        </a:solidFill>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7234">
                <a:tc>
                  <a:txBody>
                    <a:bodyPr/>
                    <a:lstStyle/>
                    <a:p>
                      <a:pPr algn="ctr">
                        <a:spcAft>
                          <a:spcPts val="0"/>
                        </a:spcAft>
                        <a:tabLst>
                          <a:tab pos="539750" algn="l"/>
                          <a:tab pos="756285" algn="l"/>
                          <a:tab pos="972185" algn="l"/>
                        </a:tabLst>
                      </a:pPr>
                      <a:r>
                        <a:rPr lang="ja-JP" altLang="en-US" sz="1400" dirty="0" smtClean="0">
                          <a:solidFill>
                            <a:srgbClr val="00040C"/>
                          </a:solidFill>
                          <a:effectLst/>
                          <a:latin typeface="+mn-lt"/>
                        </a:rPr>
                        <a:t>日本</a:t>
                      </a:r>
                      <a:r>
                        <a:rPr lang="en-GB" sz="1400" dirty="0" smtClean="0">
                          <a:solidFill>
                            <a:srgbClr val="00040C"/>
                          </a:solidFill>
                          <a:effectLst/>
                          <a:latin typeface="+mn-lt"/>
                        </a:rPr>
                        <a:t> </a:t>
                      </a:r>
                      <a:endParaRPr lang="en-GB" sz="1400" dirty="0">
                        <a:solidFill>
                          <a:srgbClr val="00040C"/>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12.8</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17.1</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29.9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16.9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Lst>
                      </a:pPr>
                      <a:r>
                        <a:rPr lang="en-GB" sz="1500" b="0" dirty="0">
                          <a:solidFill>
                            <a:srgbClr val="00040C"/>
                          </a:solidFill>
                          <a:effectLst/>
                          <a:latin typeface="+mj-lt"/>
                        </a:rPr>
                        <a:t>13.2</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Lst>
                      </a:pPr>
                      <a:r>
                        <a:rPr lang="en-GB" sz="1500" b="0" dirty="0">
                          <a:solidFill>
                            <a:srgbClr val="00040C"/>
                          </a:solidFill>
                          <a:effectLst/>
                          <a:latin typeface="+mj-lt"/>
                        </a:rPr>
                        <a:t>7.9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381635" algn="dec"/>
                        </a:tabLst>
                      </a:pPr>
                      <a:r>
                        <a:rPr lang="en-GB" sz="1500" b="0" dirty="0">
                          <a:solidFill>
                            <a:srgbClr val="00040C"/>
                          </a:solidFill>
                          <a:effectLst/>
                          <a:latin typeface="+mj-lt"/>
                        </a:rPr>
                        <a:t>2.7 </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6.2</a:t>
                      </a:r>
                      <a:endParaRPr lang="en-GB" sz="1500" b="0" dirty="0">
                        <a:solidFill>
                          <a:srgbClr val="00040C"/>
                        </a:solidFill>
                        <a:effectLst/>
                        <a:latin typeface="+mj-lt"/>
                        <a:ea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589922">
                <a:tc>
                  <a:txBody>
                    <a:bodyPr/>
                    <a:lstStyle/>
                    <a:p>
                      <a:pPr algn="ctr">
                        <a:spcAft>
                          <a:spcPts val="0"/>
                        </a:spcAft>
                        <a:tabLst>
                          <a:tab pos="539750" algn="l"/>
                          <a:tab pos="756285" algn="l"/>
                          <a:tab pos="972185" algn="l"/>
                        </a:tabLst>
                      </a:pPr>
                      <a:r>
                        <a:rPr lang="en-GB" sz="1400" dirty="0">
                          <a:solidFill>
                            <a:srgbClr val="00040C"/>
                          </a:solidFill>
                          <a:effectLst/>
                          <a:latin typeface="+mn-lt"/>
                        </a:rPr>
                        <a:t>OECD </a:t>
                      </a:r>
                      <a:r>
                        <a:rPr lang="ja-JP" altLang="en-US" sz="1400" dirty="0" smtClean="0">
                          <a:solidFill>
                            <a:srgbClr val="00040C"/>
                          </a:solidFill>
                          <a:effectLst/>
                          <a:latin typeface="+mn-lt"/>
                        </a:rPr>
                        <a:t>平均</a:t>
                      </a:r>
                      <a:r>
                        <a:rPr lang="en-GB" sz="1400" dirty="0" smtClean="0">
                          <a:solidFill>
                            <a:srgbClr val="00040C"/>
                          </a:solidFill>
                          <a:effectLst/>
                          <a:latin typeface="+mn-lt"/>
                        </a:rPr>
                        <a:t> </a:t>
                      </a:r>
                      <a:endParaRPr lang="en-GB" sz="1400" dirty="0">
                        <a:solidFill>
                          <a:srgbClr val="00040C"/>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spcAft>
                          <a:spcPts val="0"/>
                        </a:spcAft>
                        <a:tabLst>
                          <a:tab pos="291465" algn="dec"/>
                          <a:tab pos="339725" algn="dec"/>
                        </a:tabLst>
                      </a:pPr>
                      <a:r>
                        <a:rPr lang="en-GB" sz="1500" b="0" dirty="0">
                          <a:solidFill>
                            <a:srgbClr val="00040C"/>
                          </a:solidFill>
                          <a:effectLst/>
                          <a:latin typeface="+mj-lt"/>
                        </a:rPr>
                        <a:t>6.8</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 pos="403860" algn="dec"/>
                        </a:tabLst>
                      </a:pPr>
                      <a:r>
                        <a:rPr lang="en-GB" sz="1500" b="0" dirty="0">
                          <a:solidFill>
                            <a:srgbClr val="00040C"/>
                          </a:solidFill>
                          <a:effectLst/>
                          <a:latin typeface="+mj-lt"/>
                        </a:rPr>
                        <a:t>33.3</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 pos="403860" algn="dec"/>
                        </a:tabLst>
                      </a:pPr>
                      <a:r>
                        <a:rPr lang="en-GB" sz="1500" b="0" dirty="0">
                          <a:solidFill>
                            <a:srgbClr val="00040C"/>
                          </a:solidFill>
                          <a:effectLst/>
                          <a:latin typeface="+mj-lt"/>
                        </a:rPr>
                        <a:t>8.3</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 pos="403860" algn="dec"/>
                        </a:tabLst>
                      </a:pPr>
                      <a:r>
                        <a:rPr lang="en-GB" sz="1500" b="0" dirty="0">
                          <a:solidFill>
                            <a:srgbClr val="00040C"/>
                          </a:solidFill>
                          <a:effectLst/>
                          <a:latin typeface="+mj-lt"/>
                        </a:rPr>
                        <a:t>6.4</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Lst>
                      </a:pPr>
                      <a:r>
                        <a:rPr lang="en-GB" sz="1500" b="0" dirty="0">
                          <a:solidFill>
                            <a:srgbClr val="00040C"/>
                          </a:solidFill>
                          <a:effectLst/>
                          <a:latin typeface="+mj-lt"/>
                        </a:rPr>
                        <a:t>4.7</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Lst>
                      </a:pPr>
                      <a:r>
                        <a:rPr lang="en-GB" sz="1500" b="0" dirty="0">
                          <a:solidFill>
                            <a:srgbClr val="00040C"/>
                          </a:solidFill>
                          <a:effectLst/>
                          <a:latin typeface="+mj-lt"/>
                        </a:rPr>
                        <a:t>3.6</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 pos="381635" algn="dec"/>
                        </a:tabLst>
                      </a:pPr>
                      <a:r>
                        <a:rPr lang="en-GB" sz="1500" b="0" dirty="0">
                          <a:solidFill>
                            <a:srgbClr val="00040C"/>
                          </a:solidFill>
                          <a:effectLst/>
                          <a:latin typeface="+mj-lt"/>
                        </a:rPr>
                        <a:t>0.6</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Aft>
                          <a:spcPts val="0"/>
                        </a:spcAft>
                        <a:tabLst>
                          <a:tab pos="339725" algn="dec"/>
                          <a:tab pos="403860" algn="dec"/>
                        </a:tabLst>
                      </a:pPr>
                      <a:r>
                        <a:rPr lang="en-GB" sz="1500" b="0" dirty="0">
                          <a:solidFill>
                            <a:srgbClr val="00040C"/>
                          </a:solidFill>
                          <a:effectLst/>
                          <a:latin typeface="+mj-lt"/>
                        </a:rPr>
                        <a:t>7.3 </a:t>
                      </a:r>
                      <a:endParaRPr lang="en-GB" sz="1500" b="0" dirty="0">
                        <a:solidFill>
                          <a:srgbClr val="00040C"/>
                        </a:solidFill>
                        <a:effectLst/>
                        <a:latin typeface="+mj-lt"/>
                        <a:ea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73601">
                <a:tc>
                  <a:txBody>
                    <a:bodyPr/>
                    <a:lstStyle/>
                    <a:p>
                      <a:pPr marL="0" algn="ctr" rtl="0" eaLnBrk="1" latinLnBrk="0" hangingPunct="1">
                        <a:spcAft>
                          <a:spcPts val="0"/>
                        </a:spcAft>
                        <a:tabLst>
                          <a:tab pos="539750" algn="l"/>
                          <a:tab pos="756285" algn="l"/>
                          <a:tab pos="972185" algn="l"/>
                        </a:tabLst>
                      </a:pPr>
                      <a:r>
                        <a:rPr kumimoji="0" lang="ja-JP" altLang="en-US" sz="1400" b="1" kern="1200" dirty="0" smtClean="0">
                          <a:solidFill>
                            <a:srgbClr val="00040C"/>
                          </a:solidFill>
                          <a:effectLst/>
                          <a:latin typeface="+mn-lt"/>
                          <a:ea typeface="+mn-ea"/>
                          <a:cs typeface="+mn-cs"/>
                        </a:rPr>
                        <a:t>最も高い国</a:t>
                      </a:r>
                      <a:endParaRPr kumimoji="0" lang="en-GB" sz="1400" b="1" kern="1200" dirty="0">
                        <a:solidFill>
                          <a:srgbClr val="00040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accent1">
                        <a:lumMod val="20000"/>
                        <a:lumOff val="80000"/>
                      </a:schemeClr>
                    </a:solidFill>
                  </a:tcPr>
                </a:tc>
                <a:tc>
                  <a:txBody>
                    <a:bodyPr/>
                    <a:lstStyle/>
                    <a:p>
                      <a:pPr algn="ctr">
                        <a:spcAft>
                          <a:spcPts val="0"/>
                        </a:spcAft>
                        <a:tabLst>
                          <a:tab pos="291465" algn="dec"/>
                          <a:tab pos="339725" algn="dec"/>
                        </a:tabLst>
                      </a:pPr>
                      <a:r>
                        <a:rPr lang="en-GB" sz="1500" b="0" dirty="0">
                          <a:solidFill>
                            <a:srgbClr val="00040C"/>
                          </a:solidFill>
                          <a:effectLst/>
                          <a:latin typeface="+mj-lt"/>
                        </a:rPr>
                        <a:t>14.9</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54.9</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29.9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16.9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Lst>
                      </a:pPr>
                      <a:r>
                        <a:rPr lang="en-GB" sz="1500" b="0" dirty="0">
                          <a:solidFill>
                            <a:srgbClr val="00040C"/>
                          </a:solidFill>
                          <a:effectLst/>
                          <a:latin typeface="+mj-lt"/>
                        </a:rPr>
                        <a:t>13.2</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Lst>
                      </a:pPr>
                      <a:r>
                        <a:rPr lang="en-GB" sz="1500" b="0" dirty="0">
                          <a:solidFill>
                            <a:srgbClr val="00040C"/>
                          </a:solidFill>
                          <a:effectLst/>
                          <a:latin typeface="+mj-lt"/>
                        </a:rPr>
                        <a:t>7.9</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381635" algn="dec"/>
                        </a:tabLst>
                      </a:pPr>
                      <a:r>
                        <a:rPr lang="en-GB" sz="1500" b="0" dirty="0">
                          <a:solidFill>
                            <a:srgbClr val="00040C"/>
                          </a:solidFill>
                          <a:effectLst/>
                          <a:latin typeface="+mj-lt"/>
                        </a:rPr>
                        <a:t>4.2 </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tabLst>
                          <a:tab pos="339725" algn="dec"/>
                          <a:tab pos="403860" algn="dec"/>
                        </a:tabLst>
                      </a:pPr>
                      <a:r>
                        <a:rPr lang="en-GB" sz="1500" b="0" dirty="0">
                          <a:solidFill>
                            <a:srgbClr val="00040C"/>
                          </a:solidFill>
                          <a:effectLst/>
                          <a:latin typeface="+mj-lt"/>
                        </a:rPr>
                        <a:t>12.8 </a:t>
                      </a:r>
                      <a:endParaRPr lang="en-GB" sz="1500" b="0" dirty="0">
                        <a:solidFill>
                          <a:srgbClr val="00040C"/>
                        </a:solidFill>
                        <a:effectLst/>
                        <a:latin typeface="+mj-lt"/>
                        <a:ea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529400">
                <a:tc>
                  <a:txBody>
                    <a:bodyPr/>
                    <a:lstStyle/>
                    <a:p>
                      <a:pPr algn="ctr">
                        <a:spcAft>
                          <a:spcPts val="0"/>
                        </a:spcAft>
                        <a:tabLst>
                          <a:tab pos="539750" algn="l"/>
                          <a:tab pos="756285" algn="l"/>
                          <a:tab pos="972185" algn="l"/>
                        </a:tabLst>
                      </a:pPr>
                      <a:r>
                        <a:rPr lang="ja-JP" altLang="en-US" sz="1400" dirty="0" smtClean="0">
                          <a:solidFill>
                            <a:srgbClr val="00040C"/>
                          </a:solidFill>
                          <a:effectLst/>
                          <a:latin typeface="+mn-lt"/>
                        </a:rPr>
                        <a:t>最も低い国</a:t>
                      </a:r>
                      <a:r>
                        <a:rPr lang="en-GB" sz="1400" dirty="0" smtClean="0">
                          <a:solidFill>
                            <a:srgbClr val="00040C"/>
                          </a:solidFill>
                          <a:effectLst/>
                          <a:latin typeface="+mn-lt"/>
                        </a:rPr>
                        <a:t> </a:t>
                      </a:r>
                      <a:endParaRPr lang="en-GB" sz="1400" dirty="0">
                        <a:solidFill>
                          <a:srgbClr val="00040C"/>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tabLst>
                          <a:tab pos="291465" algn="dec"/>
                          <a:tab pos="339725" algn="dec"/>
                        </a:tabLst>
                      </a:pPr>
                      <a:r>
                        <a:rPr lang="en-GB" sz="1500" b="0" dirty="0" smtClean="0">
                          <a:solidFill>
                            <a:srgbClr val="00040C"/>
                          </a:solidFill>
                          <a:effectLst/>
                          <a:latin typeface="+mj-lt"/>
                        </a:rPr>
                        <a:t>2.6</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 pos="403860" algn="dec"/>
                        </a:tabLst>
                      </a:pPr>
                      <a:r>
                        <a:rPr lang="en-GB" sz="1500" b="0" dirty="0">
                          <a:solidFill>
                            <a:srgbClr val="00040C"/>
                          </a:solidFill>
                          <a:effectLst/>
                          <a:latin typeface="+mj-lt"/>
                        </a:rPr>
                        <a:t>13.3</a:t>
                      </a:r>
                      <a:endParaRPr lang="en-GB" sz="1500" b="0" dirty="0">
                        <a:solidFill>
                          <a:srgbClr val="00040C"/>
                        </a:solidFill>
                        <a:effectLst/>
                        <a:latin typeface="+mj-lt"/>
                        <a:ea typeface="Times New Roman"/>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 pos="403860" algn="dec"/>
                        </a:tabLst>
                      </a:pPr>
                      <a:r>
                        <a:rPr lang="en-GB" sz="1500" b="0" dirty="0">
                          <a:solidFill>
                            <a:srgbClr val="00040C"/>
                          </a:solidFill>
                          <a:effectLst/>
                          <a:latin typeface="+mj-lt"/>
                        </a:rPr>
                        <a:t>4.0</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 pos="403860" algn="dec"/>
                        </a:tabLst>
                      </a:pPr>
                      <a:r>
                        <a:rPr lang="en-GB" sz="1500" b="0" dirty="0">
                          <a:solidFill>
                            <a:srgbClr val="00040C"/>
                          </a:solidFill>
                          <a:effectLst/>
                          <a:latin typeface="+mj-lt"/>
                        </a:rPr>
                        <a:t>3.5</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Lst>
                      </a:pPr>
                      <a:r>
                        <a:rPr lang="en-GB" sz="1500" b="0" dirty="0">
                          <a:solidFill>
                            <a:srgbClr val="00040C"/>
                          </a:solidFill>
                          <a:effectLst/>
                          <a:latin typeface="+mj-lt"/>
                        </a:rPr>
                        <a:t>1.6</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Lst>
                      </a:pPr>
                      <a:r>
                        <a:rPr lang="en-GB" sz="1500" b="0" dirty="0">
                          <a:solidFill>
                            <a:srgbClr val="00040C"/>
                          </a:solidFill>
                          <a:effectLst/>
                          <a:latin typeface="+mj-lt"/>
                        </a:rPr>
                        <a:t>1.6</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 pos="381635" algn="dec"/>
                        </a:tabLst>
                      </a:pPr>
                      <a:r>
                        <a:rPr lang="en-GB" sz="1500" b="0" dirty="0">
                          <a:solidFill>
                            <a:srgbClr val="00040C"/>
                          </a:solidFill>
                          <a:effectLst/>
                          <a:latin typeface="+mj-lt"/>
                        </a:rPr>
                        <a:t>0.0 </a:t>
                      </a:r>
                      <a:endParaRPr lang="en-GB" sz="1500" b="0" dirty="0">
                        <a:solidFill>
                          <a:srgbClr val="00040C"/>
                        </a:solidFill>
                        <a:effectLst/>
                        <a:latin typeface="+mj-lt"/>
                        <a:ea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339725" algn="dec"/>
                          <a:tab pos="403860" algn="dec"/>
                        </a:tabLst>
                      </a:pPr>
                      <a:r>
                        <a:rPr lang="en-GB" sz="1500" b="0" dirty="0">
                          <a:solidFill>
                            <a:srgbClr val="00040C"/>
                          </a:solidFill>
                          <a:effectLst/>
                          <a:latin typeface="+mj-lt"/>
                        </a:rPr>
                        <a:t>0.5</a:t>
                      </a:r>
                      <a:endParaRPr lang="en-GB" sz="1500" b="0" dirty="0">
                        <a:solidFill>
                          <a:srgbClr val="00040C"/>
                        </a:solidFill>
                        <a:effectLst/>
                        <a:latin typeface="+mj-lt"/>
                        <a:ea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itle 1"/>
          <p:cNvSpPr>
            <a:spLocks noGrp="1"/>
          </p:cNvSpPr>
          <p:nvPr>
            <p:ph type="title"/>
          </p:nvPr>
        </p:nvSpPr>
        <p:spPr>
          <a:xfrm>
            <a:off x="1115616" y="188640"/>
            <a:ext cx="7416000" cy="1022400"/>
          </a:xfrm>
        </p:spPr>
        <p:txBody>
          <a:bodyPr/>
          <a:lstStyle/>
          <a:p>
            <a:pPr algn="ctr"/>
            <a:r>
              <a:rPr lang="ja-JP" altLang="en-US" b="1" dirty="0">
                <a:solidFill>
                  <a:schemeClr val="tx2"/>
                </a:solidFill>
              </a:rPr>
              <a:t>医療の国際比較は</a:t>
            </a:r>
            <a:r>
              <a:rPr lang="ja-JP" altLang="en-US" b="1" dirty="0" smtClean="0">
                <a:solidFill>
                  <a:schemeClr val="tx2"/>
                </a:solidFill>
              </a:rPr>
              <a:t>、日本の医療支出に</a:t>
            </a:r>
            <a:r>
              <a:rPr lang="en-US" altLang="ja-JP" b="1" dirty="0" smtClean="0">
                <a:solidFill>
                  <a:schemeClr val="tx2"/>
                </a:solidFill>
              </a:rPr>
              <a:t/>
            </a:r>
            <a:br>
              <a:rPr lang="en-US" altLang="ja-JP" b="1" dirty="0" smtClean="0">
                <a:solidFill>
                  <a:schemeClr val="tx2"/>
                </a:solidFill>
              </a:rPr>
            </a:br>
            <a:r>
              <a:rPr lang="ja-JP" altLang="en-US" b="1" dirty="0" smtClean="0">
                <a:solidFill>
                  <a:schemeClr val="tx2"/>
                </a:solidFill>
              </a:rPr>
              <a:t>節約</a:t>
            </a:r>
            <a:r>
              <a:rPr lang="ja-JP" altLang="en-US" b="1" dirty="0">
                <a:solidFill>
                  <a:schemeClr val="tx2"/>
                </a:solidFill>
              </a:rPr>
              <a:t>の余地があることを示している</a:t>
            </a:r>
            <a:endParaRPr lang="en-GB" b="1" dirty="0">
              <a:solidFill>
                <a:schemeClr val="tx2"/>
              </a:solidFill>
            </a:endParaRPr>
          </a:p>
        </p:txBody>
      </p:sp>
    </p:spTree>
    <p:extLst>
      <p:ext uri="{BB962C8B-B14F-4D97-AF65-F5344CB8AC3E}">
        <p14:creationId xmlns:p14="http://schemas.microsoft.com/office/powerpoint/2010/main" val="96607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oecd.org\sdataECO\Units\FRONTOFFICE\Economic Outlooks\EO101\Data and charts\PPT_Figs_E\E_Handout_Fig_GDPV_CAP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700808"/>
            <a:ext cx="4571998"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438" y="243805"/>
            <a:ext cx="8378047" cy="1384995"/>
          </a:xfrm>
          <a:prstGeom prst="rect">
            <a:avLst/>
          </a:prstGeom>
        </p:spPr>
        <p:txBody>
          <a:bodyPr wrap="square">
            <a:spAutoFit/>
          </a:bodyPr>
          <a:lstStyle/>
          <a:p>
            <a:pPr algn="ctr">
              <a:defRPr/>
            </a:pPr>
            <a:r>
              <a:rPr lang="ja-JP" altLang="en-US" sz="2800" b="1" dirty="0" smtClean="0">
                <a:solidFill>
                  <a:schemeClr val="tx2"/>
                </a:solidFill>
                <a:latin typeface="+mj-lt"/>
              </a:rPr>
              <a:t>一人当たり</a:t>
            </a:r>
            <a:r>
              <a:rPr lang="en-US" altLang="ja-JP" sz="2800" b="1" dirty="0" smtClean="0">
                <a:solidFill>
                  <a:schemeClr val="tx2"/>
                </a:solidFill>
                <a:latin typeface="+mj-lt"/>
              </a:rPr>
              <a:t>GDP</a:t>
            </a:r>
            <a:r>
              <a:rPr lang="ja-JP" altLang="en-US" sz="2800" b="1" dirty="0" smtClean="0">
                <a:solidFill>
                  <a:schemeClr val="tx2"/>
                </a:solidFill>
                <a:latin typeface="+mj-lt"/>
              </a:rPr>
              <a:t>成長率は過去に比べて低く、</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所得格差は拡大を続ける</a:t>
            </a:r>
            <a:r>
              <a:rPr lang="en-GB" sz="2800" b="1" dirty="0" smtClean="0">
                <a:solidFill>
                  <a:schemeClr val="tx2"/>
                </a:solidFill>
                <a:latin typeface="+mj-lt"/>
              </a:rPr>
              <a:t/>
            </a:r>
            <a:br>
              <a:rPr lang="en-GB" sz="2800" b="1" dirty="0" smtClean="0">
                <a:solidFill>
                  <a:schemeClr val="tx2"/>
                </a:solidFill>
                <a:latin typeface="+mj-lt"/>
              </a:rPr>
            </a:br>
            <a:endParaRPr lang="en-GB" sz="2800" b="1" dirty="0">
              <a:solidFill>
                <a:schemeClr val="tx2"/>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4</a:t>
            </a:fld>
            <a:endParaRPr lang="en-GB" dirty="0"/>
          </a:p>
        </p:txBody>
      </p:sp>
      <p:sp>
        <p:nvSpPr>
          <p:cNvPr id="15" name="TextBox 14"/>
          <p:cNvSpPr txBox="1"/>
          <p:nvPr/>
        </p:nvSpPr>
        <p:spPr>
          <a:xfrm>
            <a:off x="144831" y="1307502"/>
            <a:ext cx="4248472" cy="584775"/>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一人当たり実質</a:t>
            </a:r>
            <a:r>
              <a:rPr lang="en-GB" altLang="ja-JP" sz="2000" b="1" dirty="0">
                <a:solidFill>
                  <a:schemeClr val="bg2">
                    <a:lumMod val="10000"/>
                  </a:schemeClr>
                </a:solidFill>
                <a:latin typeface="Calibri" pitchFamily="34" charset="0"/>
              </a:rPr>
              <a:t>GDP </a:t>
            </a:r>
            <a:r>
              <a:rPr lang="ja-JP" altLang="en-US" sz="2000" b="1" dirty="0">
                <a:solidFill>
                  <a:schemeClr val="bg2">
                    <a:lumMod val="10000"/>
                  </a:schemeClr>
                </a:solidFill>
                <a:latin typeface="Calibri" pitchFamily="34" charset="0"/>
              </a:rPr>
              <a:t>成長率</a:t>
            </a:r>
          </a:p>
          <a:p>
            <a:pPr lvl="0" algn="ctr"/>
            <a:r>
              <a:rPr lang="ja-JP" altLang="en-US" sz="1200" i="1" dirty="0" smtClean="0">
                <a:solidFill>
                  <a:srgbClr val="E6E6E6">
                    <a:lumMod val="10000"/>
                  </a:srgbClr>
                </a:solidFill>
                <a:latin typeface="Calibri" pitchFamily="34" charset="0"/>
              </a:rPr>
              <a:t>黒横線は</a:t>
            </a:r>
            <a:r>
              <a:rPr lang="en-US" altLang="ja-JP" sz="1200" i="1" dirty="0" smtClean="0">
                <a:solidFill>
                  <a:srgbClr val="E6E6E6">
                    <a:lumMod val="10000"/>
                  </a:srgbClr>
                </a:solidFill>
                <a:latin typeface="Calibri" pitchFamily="34" charset="0"/>
              </a:rPr>
              <a:t>1980</a:t>
            </a:r>
            <a:r>
              <a:rPr lang="ja-JP" altLang="en-US" sz="1200" i="1" dirty="0" smtClean="0">
                <a:solidFill>
                  <a:srgbClr val="E6E6E6">
                    <a:lumMod val="10000"/>
                  </a:srgbClr>
                </a:solidFill>
                <a:latin typeface="Calibri" pitchFamily="34" charset="0"/>
              </a:rPr>
              <a:t>－</a:t>
            </a:r>
            <a:r>
              <a:rPr lang="en-US" altLang="ja-JP" sz="1200" i="1" dirty="0" smtClean="0">
                <a:solidFill>
                  <a:srgbClr val="E6E6E6">
                    <a:lumMod val="10000"/>
                  </a:srgbClr>
                </a:solidFill>
                <a:latin typeface="Calibri" pitchFamily="34" charset="0"/>
              </a:rPr>
              <a:t>2007</a:t>
            </a:r>
            <a:r>
              <a:rPr lang="ja-JP" altLang="en-US" sz="1200" i="1" dirty="0" smtClean="0">
                <a:solidFill>
                  <a:srgbClr val="E6E6E6">
                    <a:lumMod val="10000"/>
                  </a:srgbClr>
                </a:solidFill>
                <a:latin typeface="Calibri" pitchFamily="34" charset="0"/>
              </a:rPr>
              <a:t>年の平均</a:t>
            </a:r>
            <a:endParaRPr lang="en-US" sz="1200" i="1" dirty="0">
              <a:solidFill>
                <a:srgbClr val="E6E6E6">
                  <a:lumMod val="10000"/>
                </a:srgbClr>
              </a:solidFill>
              <a:latin typeface="Calibri" pitchFamily="34" charset="0"/>
            </a:endParaRPr>
          </a:p>
        </p:txBody>
      </p:sp>
      <p:sp>
        <p:nvSpPr>
          <p:cNvPr id="10" name="TextBox 9"/>
          <p:cNvSpPr txBox="1"/>
          <p:nvPr/>
        </p:nvSpPr>
        <p:spPr>
          <a:xfrm>
            <a:off x="461547" y="6396335"/>
            <a:ext cx="8641830" cy="461665"/>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US" sz="1200" dirty="0" smtClean="0">
                <a:solidFill>
                  <a:schemeClr val="bg2">
                    <a:lumMod val="10000"/>
                  </a:schemeClr>
                </a:solidFill>
                <a:latin typeface="Calibri" panose="020F0502020204030204" pitchFamily="34" charset="0"/>
              </a:rPr>
              <a:t>: </a:t>
            </a:r>
            <a:r>
              <a:rPr lang="ja-JP" altLang="en-US" sz="1200" dirty="0">
                <a:solidFill>
                  <a:schemeClr val="bg2">
                    <a:lumMod val="10000"/>
                  </a:schemeClr>
                </a:solidFill>
                <a:latin typeface="Calibri" panose="020F0502020204030204" pitchFamily="34" charset="0"/>
              </a:rPr>
              <a:t>右図</a:t>
            </a:r>
            <a:r>
              <a:rPr lang="ja-JP" altLang="en-US" sz="1200" dirty="0" smtClean="0">
                <a:solidFill>
                  <a:schemeClr val="bg2">
                    <a:lumMod val="10000"/>
                  </a:schemeClr>
                </a:solidFill>
                <a:latin typeface="Calibri" panose="020F0502020204030204" pitchFamily="34" charset="0"/>
              </a:rPr>
              <a:t>は、</a:t>
            </a:r>
            <a:r>
              <a:rPr lang="en-US" altLang="ja-JP" sz="1200" dirty="0" smtClean="0">
                <a:solidFill>
                  <a:schemeClr val="bg2">
                    <a:lumMod val="10000"/>
                  </a:schemeClr>
                </a:solidFill>
                <a:latin typeface="Calibri" panose="020F0502020204030204" pitchFamily="34" charset="0"/>
              </a:rPr>
              <a:t>OECD17</a:t>
            </a:r>
            <a:r>
              <a:rPr lang="ja-JP" altLang="en-US" sz="1200" dirty="0" smtClean="0">
                <a:solidFill>
                  <a:schemeClr val="bg2">
                    <a:lumMod val="10000"/>
                  </a:schemeClr>
                </a:solidFill>
                <a:latin typeface="Calibri" panose="020F0502020204030204" pitchFamily="34" charset="0"/>
              </a:rPr>
              <a:t>ヶ国の単純平均の値。</a:t>
            </a:r>
            <a:endParaRPr lang="en-US" sz="1200" dirty="0" smtClean="0">
              <a:solidFill>
                <a:schemeClr val="bg2">
                  <a:lumMod val="10000"/>
                </a:schemeClr>
              </a:solidFill>
              <a:latin typeface="Calibri" panose="020F0502020204030204" pitchFamily="34" charset="0"/>
            </a:endParaRPr>
          </a:p>
          <a:p>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OECD </a:t>
            </a:r>
            <a:r>
              <a:rPr lang="en-US" sz="1200" dirty="0">
                <a:solidFill>
                  <a:schemeClr val="bg2">
                    <a:lumMod val="10000"/>
                  </a:schemeClr>
                </a:solidFill>
                <a:latin typeface="Calibri" panose="020F0502020204030204" pitchFamily="34" charset="0"/>
              </a:rPr>
              <a:t>Economic Outlook </a:t>
            </a:r>
            <a:r>
              <a:rPr lang="ja-JP" altLang="en-US" sz="1200" dirty="0">
                <a:solidFill>
                  <a:schemeClr val="bg2">
                    <a:lumMod val="10000"/>
                  </a:schemeClr>
                </a:solidFill>
                <a:latin typeface="Calibri" panose="020F0502020204030204" pitchFamily="34" charset="0"/>
              </a:rPr>
              <a:t>データベース（</a:t>
            </a:r>
            <a:r>
              <a:rPr lang="en-US" altLang="ja-JP" sz="1200" dirty="0">
                <a:solidFill>
                  <a:schemeClr val="bg2">
                    <a:lumMod val="10000"/>
                  </a:schemeClr>
                </a:solidFill>
                <a:latin typeface="Calibri" panose="020F0502020204030204" pitchFamily="34" charset="0"/>
              </a:rPr>
              <a:t>2017</a:t>
            </a:r>
            <a:r>
              <a:rPr lang="ja-JP" altLang="en-US" sz="1200" dirty="0">
                <a:solidFill>
                  <a:schemeClr val="bg2">
                    <a:lumMod val="10000"/>
                  </a:schemeClr>
                </a:solidFill>
                <a:latin typeface="Calibri" panose="020F0502020204030204" pitchFamily="34" charset="0"/>
              </a:rPr>
              <a:t>年６月</a:t>
            </a:r>
            <a:r>
              <a:rPr lang="ja-JP" altLang="en-US" sz="1200" dirty="0" smtClean="0">
                <a:solidFill>
                  <a:schemeClr val="bg2">
                    <a:lumMod val="10000"/>
                  </a:schemeClr>
                </a:solidFill>
                <a:latin typeface="Calibri" panose="020F0502020204030204" pitchFamily="34" charset="0"/>
              </a:rPr>
              <a:t>）</a:t>
            </a:r>
            <a:r>
              <a:rPr lang="en-US" altLang="ja-JP" sz="1200" dirty="0" smtClean="0">
                <a:solidFill>
                  <a:schemeClr val="bg2">
                    <a:lumMod val="10000"/>
                  </a:schemeClr>
                </a:solidFill>
                <a:latin typeface="Calibri" panose="020F0502020204030204" pitchFamily="34" charset="0"/>
              </a:rPr>
              <a:t>; </a:t>
            </a:r>
            <a:r>
              <a:rPr lang="en-US" sz="1200" dirty="0">
                <a:solidFill>
                  <a:schemeClr val="bg2">
                    <a:lumMod val="10000"/>
                  </a:schemeClr>
                </a:solidFill>
                <a:latin typeface="Calibri" panose="020F0502020204030204" pitchFamily="34" charset="0"/>
              </a:rPr>
              <a:t>OECD Income Distribution </a:t>
            </a:r>
            <a:r>
              <a:rPr lang="ja-JP" altLang="en-US" sz="1200" dirty="0" smtClean="0">
                <a:solidFill>
                  <a:schemeClr val="bg2">
                    <a:lumMod val="10000"/>
                  </a:schemeClr>
                </a:solidFill>
                <a:latin typeface="Calibri" panose="020F0502020204030204" pitchFamily="34" charset="0"/>
              </a:rPr>
              <a:t>データベース</a:t>
            </a:r>
            <a:endParaRPr lang="en-GB" sz="1200" dirty="0">
              <a:solidFill>
                <a:schemeClr val="bg2">
                  <a:lumMod val="10000"/>
                </a:schemeClr>
              </a:solidFill>
              <a:latin typeface="Calibri" panose="020F0502020204030204" pitchFamily="34" charset="0"/>
            </a:endParaRPr>
          </a:p>
        </p:txBody>
      </p:sp>
      <p:sp>
        <p:nvSpPr>
          <p:cNvPr id="12" name="TextBox 11"/>
          <p:cNvSpPr txBox="1"/>
          <p:nvPr/>
        </p:nvSpPr>
        <p:spPr>
          <a:xfrm>
            <a:off x="4256058" y="1302256"/>
            <a:ext cx="5063780" cy="584775"/>
          </a:xfrm>
          <a:prstGeom prst="rect">
            <a:avLst/>
          </a:prstGeom>
          <a:noFill/>
        </p:spPr>
        <p:txBody>
          <a:bodyPr wrap="square" rtlCol="0">
            <a:spAutoFit/>
          </a:bodyPr>
          <a:lstStyle/>
          <a:p>
            <a:pPr lvl="0" algn="ctr"/>
            <a:r>
              <a:rPr lang="en-US" sz="2000" b="1" dirty="0" smtClean="0">
                <a:solidFill>
                  <a:schemeClr val="bg2">
                    <a:lumMod val="10000"/>
                  </a:schemeClr>
                </a:solidFill>
                <a:latin typeface="Calibri" pitchFamily="34" charset="0"/>
              </a:rPr>
              <a:t>OECD</a:t>
            </a:r>
            <a:r>
              <a:rPr lang="ja-JP" altLang="en-US" sz="2000" b="1" dirty="0" smtClean="0">
                <a:solidFill>
                  <a:schemeClr val="bg2">
                    <a:lumMod val="10000"/>
                  </a:schemeClr>
                </a:solidFill>
                <a:latin typeface="Calibri" pitchFamily="34" charset="0"/>
              </a:rPr>
              <a:t>諸国の所得格差は拡大</a:t>
            </a:r>
            <a:r>
              <a:rPr lang="en-US" b="1" dirty="0" smtClean="0">
                <a:solidFill>
                  <a:schemeClr val="bg2">
                    <a:lumMod val="10000"/>
                  </a:schemeClr>
                </a:solidFill>
                <a:latin typeface="Calibri" pitchFamily="34" charset="0"/>
              </a:rPr>
              <a:t/>
            </a:r>
            <a:br>
              <a:rPr lang="en-US" b="1" dirty="0" smtClean="0">
                <a:solidFill>
                  <a:schemeClr val="bg2">
                    <a:lumMod val="10000"/>
                  </a:schemeClr>
                </a:solidFill>
                <a:latin typeface="Calibri" pitchFamily="34" charset="0"/>
              </a:rPr>
            </a:br>
            <a:r>
              <a:rPr lang="ja-JP" altLang="en-US" sz="1200" i="1" dirty="0" smtClean="0">
                <a:solidFill>
                  <a:schemeClr val="bg2">
                    <a:lumMod val="10000"/>
                  </a:schemeClr>
                </a:solidFill>
                <a:latin typeface="Calibri" pitchFamily="34" charset="0"/>
              </a:rPr>
              <a:t>実質家計可処分所得、全人口</a:t>
            </a:r>
            <a:endParaRPr lang="en-US" sz="1200" i="1" dirty="0">
              <a:solidFill>
                <a:schemeClr val="bg2">
                  <a:lumMod val="10000"/>
                </a:schemeClr>
              </a:solidFill>
              <a:latin typeface="Calibri" pitchFamily="34" charset="0"/>
            </a:endParaRPr>
          </a:p>
        </p:txBody>
      </p:sp>
      <p:pic>
        <p:nvPicPr>
          <p:cNvPr id="9" name="Picture 2" descr="\\main.oecd.org\sdataECO\Units\FRONTOFFICE\Economic Outlooks\EO101\Data and charts\PPT_Figs_E\E_Handout_Fig_inequality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274" y="1887031"/>
            <a:ext cx="4299471" cy="456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36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357" y="116632"/>
            <a:ext cx="7416000" cy="1022400"/>
          </a:xfrm>
        </p:spPr>
        <p:txBody>
          <a:bodyPr/>
          <a:lstStyle/>
          <a:p>
            <a:pPr algn="ctr"/>
            <a:r>
              <a:rPr lang="ja-JP" altLang="en-US" b="1" dirty="0" smtClean="0">
                <a:solidFill>
                  <a:schemeClr val="tx2"/>
                </a:solidFill>
              </a:rPr>
              <a:t>日本の消費税率は、</a:t>
            </a:r>
            <a:r>
              <a:rPr lang="en-US" altLang="ja-JP" b="1" dirty="0" smtClean="0">
                <a:solidFill>
                  <a:schemeClr val="tx2"/>
                </a:solidFill>
              </a:rPr>
              <a:t/>
            </a:r>
            <a:br>
              <a:rPr lang="en-US" altLang="ja-JP" b="1" dirty="0" smtClean="0">
                <a:solidFill>
                  <a:schemeClr val="tx2"/>
                </a:solidFill>
              </a:rPr>
            </a:br>
            <a:r>
              <a:rPr lang="en-US" altLang="ja-JP" b="1" dirty="0" smtClean="0">
                <a:solidFill>
                  <a:schemeClr val="tx2"/>
                </a:solidFill>
              </a:rPr>
              <a:t>OECD</a:t>
            </a:r>
            <a:r>
              <a:rPr lang="ja-JP" altLang="en-US" b="1" dirty="0" smtClean="0">
                <a:solidFill>
                  <a:schemeClr val="tx2"/>
                </a:solidFill>
              </a:rPr>
              <a:t>諸国の中で最も低い水準である</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ECC21D3F-8F1A-49C5-AD48-E60BC70EEBCB}" type="slidenum">
              <a:rPr lang="en-GB" smtClean="0"/>
              <a:pPr/>
              <a:t>40</a:t>
            </a:fld>
            <a:endParaRPr lang="en-GB" dirty="0"/>
          </a:p>
        </p:txBody>
      </p:sp>
      <p:sp>
        <p:nvSpPr>
          <p:cNvPr id="7" name="TextBox 6"/>
          <p:cNvSpPr txBox="1"/>
          <p:nvPr/>
        </p:nvSpPr>
        <p:spPr>
          <a:xfrm>
            <a:off x="611560" y="1394454"/>
            <a:ext cx="7920879" cy="369332"/>
          </a:xfrm>
          <a:prstGeom prst="rect">
            <a:avLst/>
          </a:prstGeom>
          <a:noFill/>
        </p:spPr>
        <p:txBody>
          <a:bodyPr wrap="square" rtlCol="0">
            <a:spAutoFit/>
          </a:bodyPr>
          <a:lstStyle/>
          <a:p>
            <a:pPr algn="ctr"/>
            <a:r>
              <a:rPr lang="ja-JP" altLang="en-US" dirty="0" smtClean="0">
                <a:solidFill>
                  <a:srgbClr val="00040C"/>
                </a:solidFill>
                <a:latin typeface="+mn-ea"/>
              </a:rPr>
              <a:t>標準税率、</a:t>
            </a:r>
            <a:r>
              <a:rPr lang="en-US" dirty="0" smtClean="0">
                <a:solidFill>
                  <a:srgbClr val="00040C"/>
                </a:solidFill>
                <a:latin typeface="+mn-ea"/>
              </a:rPr>
              <a:t>2016</a:t>
            </a:r>
            <a:r>
              <a:rPr lang="ja-JP" altLang="en-US" dirty="0" smtClean="0">
                <a:solidFill>
                  <a:srgbClr val="00040C"/>
                </a:solidFill>
                <a:latin typeface="+mn-ea"/>
              </a:rPr>
              <a:t>年</a:t>
            </a:r>
            <a:endParaRPr lang="en-GB" dirty="0">
              <a:solidFill>
                <a:srgbClr val="00040C"/>
              </a:solidFill>
              <a:latin typeface="+mn-ea"/>
            </a:endParaRPr>
          </a:p>
        </p:txBody>
      </p:sp>
      <p:sp>
        <p:nvSpPr>
          <p:cNvPr id="8" name="Content Placeholder 2"/>
          <p:cNvSpPr>
            <a:spLocks noGrp="1"/>
          </p:cNvSpPr>
          <p:nvPr>
            <p:ph idx="1"/>
          </p:nvPr>
        </p:nvSpPr>
        <p:spPr>
          <a:xfrm>
            <a:off x="761789" y="5548273"/>
            <a:ext cx="7620419" cy="739196"/>
          </a:xfrm>
        </p:spPr>
        <p:txBody>
          <a:bodyPr>
            <a:noAutofit/>
          </a:bodyPr>
          <a:lstStyle/>
          <a:p>
            <a:pPr marL="228600" indent="-228600">
              <a:spcBef>
                <a:spcPts val="0"/>
              </a:spcBef>
              <a:buClrTx/>
              <a:buFont typeface="+mj-lt"/>
              <a:buAutoNum type="arabicPeriod"/>
            </a:pPr>
            <a:r>
              <a:rPr lang="en-US" sz="1200" dirty="0" smtClean="0">
                <a:solidFill>
                  <a:srgbClr val="00040C"/>
                </a:solidFill>
                <a:latin typeface="+mj-lt"/>
              </a:rPr>
              <a:t> </a:t>
            </a:r>
            <a:r>
              <a:rPr lang="ja-JP" altLang="en-US" sz="1200" dirty="0" smtClean="0">
                <a:solidFill>
                  <a:srgbClr val="00040C"/>
                </a:solidFill>
                <a:latin typeface="+mj-lt"/>
              </a:rPr>
              <a:t>カナダ</a:t>
            </a:r>
            <a:r>
              <a:rPr lang="ja-JP" altLang="en-US" sz="1200" dirty="0">
                <a:solidFill>
                  <a:srgbClr val="00040C"/>
                </a:solidFill>
                <a:latin typeface="+mj-lt"/>
              </a:rPr>
              <a:t>では、州は連邦</a:t>
            </a:r>
            <a:r>
              <a:rPr lang="ja-JP" altLang="en-US" sz="1200" dirty="0" smtClean="0">
                <a:solidFill>
                  <a:srgbClr val="00040C"/>
                </a:solidFill>
                <a:latin typeface="+mj-lt"/>
              </a:rPr>
              <a:t>税の上に消費税</a:t>
            </a:r>
            <a:r>
              <a:rPr lang="ja-JP" altLang="en-US" sz="1200" dirty="0">
                <a:solidFill>
                  <a:srgbClr val="00040C"/>
                </a:solidFill>
                <a:latin typeface="+mj-lt"/>
              </a:rPr>
              <a:t>を課税できることから、税率は日本の８</a:t>
            </a:r>
            <a:r>
              <a:rPr lang="en-US" altLang="ja-JP" sz="1200" dirty="0">
                <a:solidFill>
                  <a:srgbClr val="00040C"/>
                </a:solidFill>
                <a:latin typeface="+mj-lt"/>
              </a:rPr>
              <a:t>%</a:t>
            </a:r>
            <a:r>
              <a:rPr lang="ja-JP" altLang="en-US" sz="1200" dirty="0">
                <a:solidFill>
                  <a:srgbClr val="00040C"/>
                </a:solidFill>
                <a:latin typeface="+mj-lt"/>
              </a:rPr>
              <a:t>よりも高くなる</a:t>
            </a:r>
            <a:r>
              <a:rPr lang="ja-JP" altLang="en-US" sz="1200" dirty="0" smtClean="0">
                <a:solidFill>
                  <a:srgbClr val="00040C"/>
                </a:solidFill>
                <a:latin typeface="+mj-lt"/>
              </a:rPr>
              <a:t>。</a:t>
            </a:r>
            <a:endParaRPr lang="en-US" altLang="ja-JP" sz="1200" dirty="0">
              <a:solidFill>
                <a:srgbClr val="00040C"/>
              </a:solidFill>
              <a:latin typeface="+mj-lt"/>
            </a:endParaRPr>
          </a:p>
          <a:p>
            <a:pPr marL="0" indent="0">
              <a:spcBef>
                <a:spcPts val="0"/>
              </a:spcBef>
              <a:buClrTx/>
              <a:buNone/>
            </a:pPr>
            <a:r>
              <a:rPr lang="ja-JP" altLang="en-US" sz="1200" dirty="0" smtClean="0">
                <a:solidFill>
                  <a:srgbClr val="00040C"/>
                </a:solidFill>
                <a:latin typeface="+mj-lt"/>
              </a:rPr>
              <a:t>出典</a:t>
            </a:r>
            <a:r>
              <a:rPr lang="en-US" sz="1200" dirty="0" smtClean="0">
                <a:solidFill>
                  <a:srgbClr val="00040C"/>
                </a:solidFill>
                <a:latin typeface="+mj-lt"/>
              </a:rPr>
              <a:t>: OECD, Consumption Tax Trends 2016.</a:t>
            </a:r>
            <a:endParaRPr lang="en-GB" sz="1200" dirty="0">
              <a:solidFill>
                <a:srgbClr val="00040C"/>
              </a:solidFill>
              <a:latin typeface="+mj-lt"/>
            </a:endParaRPr>
          </a:p>
        </p:txBody>
      </p:sp>
      <p:sp>
        <p:nvSpPr>
          <p:cNvPr id="9" name="Rounded Rectangle 8"/>
          <p:cNvSpPr/>
          <p:nvPr/>
        </p:nvSpPr>
        <p:spPr>
          <a:xfrm>
            <a:off x="621184" y="6093296"/>
            <a:ext cx="7272808" cy="620688"/>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extrusionH="57150">
              <a:bevelT w="38100" h="38100"/>
            </a:sp3d>
          </a:bodyPr>
          <a:lstStyle>
            <a:lvl1pPr marL="285750" indent="-285750" eaLnBrk="0" hangingPunct="0">
              <a:spcBef>
                <a:spcPts val="763"/>
              </a:spcBef>
              <a:buClr>
                <a:schemeClr val="tx1"/>
              </a:buClr>
              <a:buFont typeface="Arial" pitchFamily="34" charset="0"/>
              <a:buChar char="•"/>
              <a:tabLst>
                <a:tab pos="539750" algn="l"/>
                <a:tab pos="755650" algn="l"/>
                <a:tab pos="971550" algn="l"/>
              </a:tabLst>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tabLst>
                <a:tab pos="539750" algn="l"/>
                <a:tab pos="755650" algn="l"/>
                <a:tab pos="971550" algn="l"/>
              </a:tabLst>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tabLst>
                <a:tab pos="539750" algn="l"/>
                <a:tab pos="755650" algn="l"/>
                <a:tab pos="971550" algn="l"/>
              </a:tabLst>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tabLst>
                <a:tab pos="539750" algn="l"/>
                <a:tab pos="755650" algn="l"/>
                <a:tab pos="971550" algn="l"/>
              </a:tabLst>
              <a:defRPr sz="2000">
                <a:solidFill>
                  <a:schemeClr val="tx1"/>
                </a:solidFill>
                <a:latin typeface="Georgia" pitchFamily="18" charset="0"/>
              </a:defRPr>
            </a:lvl9pPr>
          </a:lstStyle>
          <a:p>
            <a:pPr>
              <a:buClrTx/>
              <a:buFont typeface="Wingdings" panose="05000000000000000000" pitchFamily="2" charset="2"/>
              <a:buChar char="Ø"/>
            </a:pPr>
            <a:r>
              <a:rPr lang="ja-JP" altLang="en-US" sz="1800" b="1" dirty="0">
                <a:solidFill>
                  <a:schemeClr val="tx2"/>
                </a:solidFill>
                <a:latin typeface="+mn-ea"/>
              </a:rPr>
              <a:t>消費税率を徐々に引き上げる。</a:t>
            </a:r>
            <a:endParaRPr lang="en-GB" sz="1800" b="1" dirty="0">
              <a:solidFill>
                <a:schemeClr val="tx2"/>
              </a:solidFill>
              <a:latin typeface="+mn-e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84" y="1732793"/>
            <a:ext cx="7911255" cy="3856448"/>
          </a:xfrm>
          <a:prstGeom prst="rect">
            <a:avLst/>
          </a:prstGeom>
        </p:spPr>
      </p:pic>
    </p:spTree>
    <p:extLst>
      <p:ext uri="{BB962C8B-B14F-4D97-AF65-F5344CB8AC3E}">
        <p14:creationId xmlns:p14="http://schemas.microsoft.com/office/powerpoint/2010/main" val="3791049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00" y="116632"/>
            <a:ext cx="7416000" cy="1022400"/>
          </a:xfrm>
        </p:spPr>
        <p:txBody>
          <a:bodyPr/>
          <a:lstStyle/>
          <a:p>
            <a:pPr algn="ctr"/>
            <a:r>
              <a:rPr lang="ja-JP" altLang="en-US" b="1" dirty="0" smtClean="0">
                <a:solidFill>
                  <a:srgbClr val="C00000"/>
                </a:solidFill>
                <a:latin typeface="Arial Black" panose="020B0A04020102020204" pitchFamily="34" charset="0"/>
              </a:rPr>
              <a:t>より詳しい内容は</a:t>
            </a:r>
            <a:r>
              <a:rPr lang="en-GB" b="1" dirty="0" smtClean="0">
                <a:solidFill>
                  <a:srgbClr val="C00000"/>
                </a:solidFill>
                <a:latin typeface="Arial Black" panose="020B0A04020102020204" pitchFamily="34" charset="0"/>
              </a:rPr>
              <a:t>…</a:t>
            </a:r>
            <a:endParaRPr lang="en-GB" b="1" dirty="0">
              <a:solidFill>
                <a:srgbClr val="C00000"/>
              </a:solidFill>
              <a:latin typeface="Arial Black" panose="020B0A04020102020204" pitchFamily="34" charset="0"/>
            </a:endParaRPr>
          </a:p>
        </p:txBody>
      </p:sp>
      <p:sp>
        <p:nvSpPr>
          <p:cNvPr id="6" name="TextBox 5"/>
          <p:cNvSpPr txBox="1"/>
          <p:nvPr/>
        </p:nvSpPr>
        <p:spPr>
          <a:xfrm>
            <a:off x="0" y="5409607"/>
            <a:ext cx="9144000" cy="1477328"/>
          </a:xfrm>
          <a:prstGeom prst="rect">
            <a:avLst/>
          </a:prstGeom>
          <a:solidFill>
            <a:schemeClr val="bg1"/>
          </a:solidFill>
        </p:spPr>
        <p:txBody>
          <a:bodyPr wrap="square" rtlCol="0">
            <a:spAutoFit/>
          </a:bodyPr>
          <a:lstStyle/>
          <a:p>
            <a:pPr algn="ctr"/>
            <a:r>
              <a:rPr lang="en-GB" dirty="0">
                <a:solidFill>
                  <a:srgbClr val="002060"/>
                </a:solidFill>
                <a:latin typeface="Arial"/>
                <a:hlinkClick r:id="rId2"/>
              </a:rPr>
              <a:t>www.oecd.org/eco/surveys/economic-survey-japan.htm</a:t>
            </a:r>
            <a:endParaRPr lang="en-GB" dirty="0">
              <a:solidFill>
                <a:srgbClr val="002060"/>
              </a:solidFill>
              <a:latin typeface="Arial"/>
            </a:endParaRPr>
          </a:p>
          <a:p>
            <a:pPr algn="ctr"/>
            <a:endParaRPr lang="en-GB" dirty="0" smtClean="0">
              <a:solidFill>
                <a:srgbClr val="002060"/>
              </a:solidFill>
              <a:latin typeface="Arial"/>
            </a:endParaRPr>
          </a:p>
          <a:p>
            <a:pPr algn="ctr"/>
            <a:endParaRPr lang="en-GB" dirty="0">
              <a:solidFill>
                <a:srgbClr val="002060"/>
              </a:solidFill>
              <a:latin typeface="Arial"/>
            </a:endParaRPr>
          </a:p>
          <a:p>
            <a:pPr algn="ctr"/>
            <a:endParaRPr lang="en-GB" dirty="0" smtClean="0">
              <a:solidFill>
                <a:srgbClr val="002060"/>
              </a:solidFill>
              <a:latin typeface="Arial"/>
            </a:endParaRPr>
          </a:p>
          <a:p>
            <a:pPr algn="ctr"/>
            <a:endParaRPr lang="en-GB" dirty="0">
              <a:solidFill>
                <a:srgbClr val="002060"/>
              </a:solidFill>
              <a:latin typeface="Arial"/>
            </a:endParaRPr>
          </a:p>
        </p:txBody>
      </p:sp>
      <p:sp>
        <p:nvSpPr>
          <p:cNvPr id="7" name="TextBox 6"/>
          <p:cNvSpPr txBox="1"/>
          <p:nvPr/>
        </p:nvSpPr>
        <p:spPr>
          <a:xfrm>
            <a:off x="2699792" y="6009772"/>
            <a:ext cx="1728192" cy="276999"/>
          </a:xfrm>
          <a:prstGeom prst="rect">
            <a:avLst/>
          </a:prstGeom>
          <a:noFill/>
        </p:spPr>
        <p:txBody>
          <a:bodyPr wrap="square" rtlCol="0">
            <a:spAutoFit/>
          </a:bodyPr>
          <a:lstStyle/>
          <a:p>
            <a:r>
              <a:rPr lang="en-GB" sz="1200" b="1" dirty="0" smtClean="0">
                <a:solidFill>
                  <a:schemeClr val="bg1"/>
                </a:solidFill>
                <a:latin typeface="+mj-lt"/>
                <a:hlinkClick r:id="rId3"/>
              </a:rPr>
              <a:t>OECD</a:t>
            </a:r>
            <a:endParaRPr lang="en-GB" sz="1200" b="1" dirty="0">
              <a:solidFill>
                <a:schemeClr val="bg1"/>
              </a:solidFill>
              <a:latin typeface="+mj-lt"/>
            </a:endParaRPr>
          </a:p>
        </p:txBody>
      </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5987222"/>
            <a:ext cx="1183779" cy="322098"/>
          </a:xfrm>
          <a:prstGeom prst="rect">
            <a:avLst/>
          </a:prstGeom>
        </p:spPr>
      </p:pic>
      <p:sp>
        <p:nvSpPr>
          <p:cNvPr id="9" name="TextBox 8"/>
          <p:cNvSpPr txBox="1"/>
          <p:nvPr/>
        </p:nvSpPr>
        <p:spPr>
          <a:xfrm>
            <a:off x="2699792" y="5782715"/>
            <a:ext cx="1728192" cy="276999"/>
          </a:xfrm>
          <a:prstGeom prst="rect">
            <a:avLst/>
          </a:prstGeom>
          <a:noFill/>
        </p:spPr>
        <p:txBody>
          <a:bodyPr wrap="square" rtlCol="0">
            <a:spAutoFit/>
          </a:bodyPr>
          <a:lstStyle/>
          <a:p>
            <a:r>
              <a:rPr lang="en-US" sz="1200" b="1" dirty="0">
                <a:solidFill>
                  <a:prstClr val="white"/>
                </a:solidFill>
                <a:latin typeface="+mj-lt"/>
                <a:hlinkClick r:id="rId6"/>
              </a:rPr>
              <a:t>OECD </a:t>
            </a:r>
            <a:r>
              <a:rPr lang="en-US" sz="1200" b="1" dirty="0" smtClean="0">
                <a:solidFill>
                  <a:prstClr val="white"/>
                </a:solidFill>
                <a:latin typeface="+mj-lt"/>
                <a:hlinkClick r:id="rId6"/>
              </a:rPr>
              <a:t>Economics</a:t>
            </a:r>
            <a:endParaRPr lang="en-GB" sz="1200" b="1" dirty="0">
              <a:latin typeface="+mj-lt"/>
            </a:endParaRPr>
          </a:p>
        </p:txBody>
      </p:sp>
      <p:pic>
        <p:nvPicPr>
          <p:cNvPr id="10" name="Picture 9">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0747" y="5928267"/>
            <a:ext cx="381053" cy="381053"/>
          </a:xfrm>
          <a:prstGeom prst="rect">
            <a:avLst/>
          </a:prstGeom>
        </p:spPr>
      </p:pic>
      <p:pic>
        <p:nvPicPr>
          <p:cNvPr id="11" name="Picture 10">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0747" y="5734792"/>
            <a:ext cx="381053" cy="381053"/>
          </a:xfrm>
          <a:prstGeom prst="rect">
            <a:avLst/>
          </a:prstGeom>
        </p:spPr>
      </p:pic>
      <p:sp>
        <p:nvSpPr>
          <p:cNvPr id="12" name="TextBox 11"/>
          <p:cNvSpPr txBox="1"/>
          <p:nvPr/>
        </p:nvSpPr>
        <p:spPr>
          <a:xfrm>
            <a:off x="53752" y="6189711"/>
            <a:ext cx="9036496" cy="707886"/>
          </a:xfrm>
          <a:prstGeom prst="rect">
            <a:avLst/>
          </a:prstGeom>
          <a:noFill/>
        </p:spPr>
        <p:txBody>
          <a:bodyPr wrap="square" rtlCol="0">
            <a:spAutoFit/>
          </a:bodyPr>
          <a:lstStyle/>
          <a:p>
            <a:r>
              <a:rPr lang="en-GB" sz="800" dirty="0" smtClean="0">
                <a:latin typeface="+mj-lt"/>
              </a:rPr>
              <a:t>Disclaimers: </a:t>
            </a:r>
            <a:endParaRPr lang="en-US" sz="800" dirty="0">
              <a:latin typeface="+mj-lt"/>
            </a:endParaRPr>
          </a:p>
          <a:p>
            <a:r>
              <a:rPr lang="en-US" sz="800" dirty="0">
                <a:latin typeface="+mj-lt"/>
              </a:rPr>
              <a:t>The 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law</a:t>
            </a:r>
            <a:r>
              <a:rPr lang="en-US" sz="800" dirty="0" smtClean="0">
                <a:latin typeface="+mj-lt"/>
              </a:rPr>
              <a:t>.</a:t>
            </a:r>
          </a:p>
          <a:p>
            <a:r>
              <a:rPr lang="en-US" sz="800" dirty="0" smtClean="0">
                <a:latin typeface="+mj-lt"/>
              </a:rPr>
              <a:t>This </a:t>
            </a:r>
            <a:r>
              <a:rPr lang="en-US" sz="800" dirty="0">
                <a:latin typeface="+mj-lt"/>
              </a:rPr>
              <a:t>document and any map included herein are without prejudice to the status of or sovereignty over any territory, to the delimitation of international frontiers and boundaries and to the name of any territory, city or area.</a:t>
            </a:r>
            <a:endParaRPr lang="en-GB" sz="800" dirty="0">
              <a:latin typeface="+mj-lt"/>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41</a:t>
            </a:fld>
            <a:endParaRPr lang="en-GB"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9955" y="1540877"/>
            <a:ext cx="3204089" cy="3816000"/>
          </a:xfrm>
          <a:prstGeom prst="rect">
            <a:avLst/>
          </a:prstGeom>
        </p:spPr>
      </p:pic>
    </p:spTree>
    <p:extLst>
      <p:ext uri="{BB962C8B-B14F-4D97-AF65-F5344CB8AC3E}">
        <p14:creationId xmlns:p14="http://schemas.microsoft.com/office/powerpoint/2010/main" val="4069115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669" y="442666"/>
            <a:ext cx="8378047" cy="523220"/>
          </a:xfrm>
          <a:prstGeom prst="rect">
            <a:avLst/>
          </a:prstGeom>
        </p:spPr>
        <p:txBody>
          <a:bodyPr wrap="square">
            <a:spAutoFit/>
          </a:bodyPr>
          <a:lstStyle/>
          <a:p>
            <a:pPr algn="ctr">
              <a:defRPr/>
            </a:pPr>
            <a:r>
              <a:rPr lang="en-GB" sz="2800" b="1" dirty="0" smtClean="0">
                <a:solidFill>
                  <a:schemeClr val="tx2"/>
                </a:solidFill>
                <a:latin typeface="+mj-lt"/>
              </a:rPr>
              <a:t>OECD </a:t>
            </a:r>
            <a:r>
              <a:rPr lang="ja-JP" altLang="en-US" sz="2800" b="1" dirty="0" smtClean="0">
                <a:solidFill>
                  <a:schemeClr val="tx2"/>
                </a:solidFill>
                <a:latin typeface="+mj-lt"/>
              </a:rPr>
              <a:t>エコノミック・アウトルックの予測</a:t>
            </a:r>
            <a:endParaRPr lang="en-GB" sz="2800" b="1" dirty="0">
              <a:solidFill>
                <a:schemeClr val="tx2"/>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5</a:t>
            </a:fld>
            <a:endParaRPr lang="en-GB" dirty="0"/>
          </a:p>
        </p:txBody>
      </p:sp>
      <p:sp>
        <p:nvSpPr>
          <p:cNvPr id="6" name="TextBox 5"/>
          <p:cNvSpPr txBox="1"/>
          <p:nvPr/>
        </p:nvSpPr>
        <p:spPr>
          <a:xfrm>
            <a:off x="529723" y="1286395"/>
            <a:ext cx="8136904" cy="584775"/>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実質</a:t>
            </a:r>
            <a:r>
              <a:rPr lang="en-GB" sz="2000" b="1" dirty="0">
                <a:solidFill>
                  <a:schemeClr val="bg2">
                    <a:lumMod val="10000"/>
                  </a:schemeClr>
                </a:solidFill>
                <a:latin typeface="Calibri" pitchFamily="34" charset="0"/>
              </a:rPr>
              <a:t>GDP </a:t>
            </a:r>
            <a:r>
              <a:rPr lang="ja-JP" altLang="en-US" sz="2000" b="1" dirty="0">
                <a:solidFill>
                  <a:schemeClr val="bg2">
                    <a:lumMod val="10000"/>
                  </a:schemeClr>
                </a:solidFill>
                <a:latin typeface="Calibri" pitchFamily="34" charset="0"/>
              </a:rPr>
              <a:t>成長率</a:t>
            </a:r>
          </a:p>
          <a:p>
            <a:pPr algn="ctr"/>
            <a:r>
              <a:rPr lang="ja-JP" altLang="en-US" sz="1200" i="1" dirty="0" smtClean="0">
                <a:solidFill>
                  <a:schemeClr val="bg2">
                    <a:lumMod val="10000"/>
                  </a:schemeClr>
                </a:solidFill>
                <a:latin typeface="Calibri" pitchFamily="34" charset="0"/>
              </a:rPr>
              <a:t>前年比</a:t>
            </a:r>
            <a:r>
              <a:rPr lang="en-GB" sz="1200" i="1" dirty="0" smtClean="0">
                <a:solidFill>
                  <a:schemeClr val="bg2">
                    <a:lumMod val="10000"/>
                  </a:schemeClr>
                </a:solidFill>
                <a:latin typeface="Calibri" pitchFamily="34" charset="0"/>
              </a:rPr>
              <a:t>, %</a:t>
            </a:r>
          </a:p>
        </p:txBody>
      </p:sp>
      <p:sp>
        <p:nvSpPr>
          <p:cNvPr id="7" name="TextBox 6"/>
          <p:cNvSpPr txBox="1"/>
          <p:nvPr/>
        </p:nvSpPr>
        <p:spPr>
          <a:xfrm>
            <a:off x="1403648" y="5910371"/>
            <a:ext cx="8738087" cy="830997"/>
          </a:xfrm>
          <a:prstGeom prst="rect">
            <a:avLst/>
          </a:prstGeom>
          <a:noFill/>
        </p:spPr>
        <p:txBody>
          <a:bodyPr wrap="square" rtlCol="0">
            <a:spAutoFit/>
          </a:bodyPr>
          <a:lstStyle/>
          <a:p>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注</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パーセンテージ・ポイント。四捨五入した数字を元に計算。</a:t>
            </a:r>
            <a:endParaRPr lang="en-US" sz="1200" dirty="0" smtClean="0">
              <a:solidFill>
                <a:schemeClr val="bg2">
                  <a:lumMod val="10000"/>
                </a:schemeClr>
              </a:solidFill>
              <a:latin typeface="Calibri" panose="020F0502020204030204" pitchFamily="34" charset="0"/>
            </a:endParaRPr>
          </a:p>
          <a:p>
            <a:r>
              <a:rPr lang="en-US" sz="1200" dirty="0" smtClean="0">
                <a:solidFill>
                  <a:schemeClr val="bg2">
                    <a:lumMod val="10000"/>
                  </a:schemeClr>
                </a:solidFill>
                <a:latin typeface="Calibri" panose="020F0502020204030204" pitchFamily="34" charset="0"/>
              </a:rPr>
              <a:t>1. </a:t>
            </a:r>
            <a:r>
              <a:rPr lang="en-US" altLang="ja-JP" sz="1200" dirty="0" smtClean="0">
                <a:solidFill>
                  <a:schemeClr val="bg2">
                    <a:lumMod val="10000"/>
                  </a:schemeClr>
                </a:solidFill>
                <a:latin typeface="Calibri" panose="020F0502020204030204" pitchFamily="34" charset="0"/>
              </a:rPr>
              <a:t>2015</a:t>
            </a:r>
            <a:r>
              <a:rPr lang="ja-JP" altLang="en-US" sz="1200" dirty="0" smtClean="0">
                <a:solidFill>
                  <a:schemeClr val="bg2">
                    <a:lumMod val="10000"/>
                  </a:schemeClr>
                </a:solidFill>
                <a:latin typeface="Calibri" panose="020F0502020204030204" pitchFamily="34" charset="0"/>
              </a:rPr>
              <a:t>年のアイルランドの成長率は、多国籍企業が多くを占める分野を除いた粗付加価値額から計算。</a:t>
            </a:r>
            <a:endParaRPr lang="en-US" sz="1200" dirty="0" smtClean="0">
              <a:solidFill>
                <a:schemeClr val="bg2">
                  <a:lumMod val="10000"/>
                </a:schemeClr>
              </a:solidFill>
              <a:latin typeface="Calibri" panose="020F0502020204030204" pitchFamily="34" charset="0"/>
            </a:endParaRPr>
          </a:p>
          <a:p>
            <a:r>
              <a:rPr lang="en-US" sz="1200" dirty="0" smtClean="0">
                <a:solidFill>
                  <a:schemeClr val="bg2">
                    <a:lumMod val="10000"/>
                  </a:schemeClr>
                </a:solidFill>
                <a:latin typeface="Calibri" panose="020F0502020204030204" pitchFamily="34" charset="0"/>
              </a:rPr>
              <a:t>2. </a:t>
            </a:r>
            <a:r>
              <a:rPr lang="ja-JP" altLang="en-US" sz="1200" dirty="0">
                <a:solidFill>
                  <a:schemeClr val="bg2">
                    <a:lumMod val="10000"/>
                  </a:schemeClr>
                </a:solidFill>
                <a:latin typeface="Calibri" panose="020F0502020204030204" pitchFamily="34" charset="0"/>
              </a:rPr>
              <a:t>４</a:t>
            </a:r>
            <a:r>
              <a:rPr lang="ja-JP" altLang="en-US" sz="1200" dirty="0" smtClean="0">
                <a:solidFill>
                  <a:schemeClr val="bg2">
                    <a:lumMod val="10000"/>
                  </a:schemeClr>
                </a:solidFill>
                <a:latin typeface="Calibri" panose="020F0502020204030204" pitchFamily="34" charset="0"/>
              </a:rPr>
              <a:t>月始まりの年度ベース。</a:t>
            </a:r>
            <a:endParaRPr lang="en-US" sz="1200" dirty="0" smtClean="0">
              <a:solidFill>
                <a:schemeClr val="bg2">
                  <a:lumMod val="10000"/>
                </a:schemeClr>
              </a:solidFill>
              <a:latin typeface="Calibri" panose="020F0502020204030204"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83292" y="1834981"/>
            <a:ext cx="6213044" cy="4222126"/>
          </a:xfrm>
          <a:prstGeom prst="rect">
            <a:avLst/>
          </a:prstGeom>
          <a:noFill/>
          <a:ln>
            <a:noFill/>
          </a:ln>
        </p:spPr>
      </p:pic>
    </p:spTree>
    <p:extLst>
      <p:ext uri="{BB962C8B-B14F-4D97-AF65-F5344CB8AC3E}">
        <p14:creationId xmlns:p14="http://schemas.microsoft.com/office/powerpoint/2010/main" val="127252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main.oecd.org\sdataECO\Units\FRONTOFFICE\Economic Outlooks\EO101\Data and charts\PPT_Figs_E\E_Handout_Fig_Confidence_indicators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598788"/>
            <a:ext cx="4678679" cy="47825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in.oecd.org\sdataECO\Units\FRONTOFFICE\Economic Outlooks\EO101\Data and charts\Figs_E\E_Handout_Fig_Confidence_indicators_rolling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6894" y="1700808"/>
            <a:ext cx="4697106" cy="46805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8860" y="260648"/>
            <a:ext cx="7920880" cy="954107"/>
          </a:xfrm>
          <a:prstGeom prst="rect">
            <a:avLst/>
          </a:prstGeom>
        </p:spPr>
        <p:txBody>
          <a:bodyPr wrap="square">
            <a:spAutoFit/>
          </a:bodyPr>
          <a:lstStyle/>
          <a:p>
            <a:pPr algn="ctr">
              <a:defRPr/>
            </a:pPr>
            <a:r>
              <a:rPr lang="ja-JP" altLang="en-US" sz="2800" b="1" dirty="0" smtClean="0">
                <a:solidFill>
                  <a:schemeClr val="tx2"/>
                </a:solidFill>
                <a:latin typeface="+mj-lt"/>
              </a:rPr>
              <a:t>信頼感指数は</a:t>
            </a:r>
            <a:r>
              <a:rPr lang="ja-JP" altLang="en-US" sz="2800" b="1" dirty="0">
                <a:solidFill>
                  <a:schemeClr val="tx2"/>
                </a:solidFill>
                <a:latin typeface="+mj-lt"/>
              </a:rPr>
              <a:t>持ち直し</a:t>
            </a:r>
            <a:r>
              <a:rPr lang="ja-JP" altLang="en-US" sz="2800" b="1" dirty="0" smtClean="0">
                <a:solidFill>
                  <a:schemeClr val="tx2"/>
                </a:solidFill>
                <a:latin typeface="+mj-lt"/>
              </a:rPr>
              <a:t>を示すが、</a:t>
            </a:r>
            <a:r>
              <a:rPr lang="en-US" sz="2800" b="1" dirty="0" smtClean="0">
                <a:solidFill>
                  <a:schemeClr val="tx2"/>
                </a:solidFill>
                <a:latin typeface="+mj-lt"/>
              </a:rPr>
              <a:t/>
            </a:r>
            <a:br>
              <a:rPr lang="en-US" sz="2800" b="1" dirty="0" smtClean="0">
                <a:solidFill>
                  <a:schemeClr val="tx2"/>
                </a:solidFill>
                <a:latin typeface="+mj-lt"/>
              </a:rPr>
            </a:br>
            <a:r>
              <a:rPr lang="ja-JP" altLang="en-US" sz="2800" b="1" dirty="0" smtClean="0">
                <a:solidFill>
                  <a:schemeClr val="tx2"/>
                </a:solidFill>
                <a:latin typeface="+mj-lt"/>
              </a:rPr>
              <a:t>指数の信頼性は低下</a:t>
            </a:r>
            <a:endParaRPr lang="en-US" sz="2800" b="1" dirty="0" smtClean="0">
              <a:solidFill>
                <a:schemeClr val="tx2"/>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6</a:t>
            </a:fld>
            <a:endParaRPr lang="en-GB" dirty="0"/>
          </a:p>
        </p:txBody>
      </p:sp>
      <p:sp>
        <p:nvSpPr>
          <p:cNvPr id="10" name="TextBox 9"/>
          <p:cNvSpPr txBox="1"/>
          <p:nvPr/>
        </p:nvSpPr>
        <p:spPr>
          <a:xfrm>
            <a:off x="-333763" y="1326948"/>
            <a:ext cx="5202324" cy="584775"/>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消費者、企業の信頼感指数</a:t>
            </a:r>
            <a:r>
              <a:rPr lang="en-GB" sz="2000" b="1" dirty="0" smtClean="0">
                <a:solidFill>
                  <a:schemeClr val="bg2">
                    <a:lumMod val="10000"/>
                  </a:schemeClr>
                </a:solidFill>
                <a:latin typeface="Calibri" pitchFamily="34" charset="0"/>
              </a:rPr>
              <a:t/>
            </a:r>
            <a:br>
              <a:rPr lang="en-GB" sz="2000" b="1" dirty="0" smtClean="0">
                <a:solidFill>
                  <a:schemeClr val="bg2">
                    <a:lumMod val="10000"/>
                  </a:schemeClr>
                </a:solidFill>
                <a:latin typeface="Calibri" pitchFamily="34" charset="0"/>
              </a:rPr>
            </a:br>
            <a:r>
              <a:rPr lang="en-GB" sz="1200" i="1" dirty="0" smtClean="0">
                <a:solidFill>
                  <a:srgbClr val="E6E6E6">
                    <a:lumMod val="10000"/>
                  </a:srgbClr>
                </a:solidFill>
                <a:latin typeface="Calibri" pitchFamily="34" charset="0"/>
              </a:rPr>
              <a:t>OECD</a:t>
            </a:r>
            <a:r>
              <a:rPr lang="ja-JP" altLang="en-US" sz="1200" i="1" dirty="0" err="1">
                <a:solidFill>
                  <a:srgbClr val="E6E6E6">
                    <a:lumMod val="10000"/>
                  </a:srgbClr>
                </a:solidFill>
                <a:latin typeface="Calibri" pitchFamily="34" charset="0"/>
              </a:rPr>
              <a:t>、</a:t>
            </a:r>
            <a:r>
              <a:rPr lang="en-GB" sz="1200" i="1" dirty="0" smtClean="0">
                <a:solidFill>
                  <a:srgbClr val="E6E6E6">
                    <a:lumMod val="10000"/>
                  </a:srgbClr>
                </a:solidFill>
                <a:latin typeface="Calibri" pitchFamily="34" charset="0"/>
              </a:rPr>
              <a:t>BRIICS</a:t>
            </a:r>
            <a:r>
              <a:rPr lang="ja-JP" altLang="en-US" sz="1200" i="1" dirty="0" smtClean="0">
                <a:solidFill>
                  <a:srgbClr val="E6E6E6">
                    <a:lumMod val="10000"/>
                  </a:srgbClr>
                </a:solidFill>
                <a:latin typeface="Calibri" pitchFamily="34" charset="0"/>
              </a:rPr>
              <a:t>諸国、指数</a:t>
            </a:r>
            <a:endParaRPr lang="en-GB" sz="2000" baseline="30000" dirty="0">
              <a:solidFill>
                <a:schemeClr val="bg2">
                  <a:lumMod val="10000"/>
                </a:schemeClr>
              </a:solidFill>
              <a:latin typeface="Calibri" pitchFamily="34" charset="0"/>
            </a:endParaRPr>
          </a:p>
        </p:txBody>
      </p:sp>
      <p:sp>
        <p:nvSpPr>
          <p:cNvPr id="12" name="TextBox 11"/>
          <p:cNvSpPr txBox="1"/>
          <p:nvPr/>
        </p:nvSpPr>
        <p:spPr>
          <a:xfrm>
            <a:off x="229417" y="6211669"/>
            <a:ext cx="8316416" cy="646331"/>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信頼感指数</a:t>
            </a:r>
            <a:r>
              <a:rPr lang="ja-JP" altLang="en-US" sz="1200" dirty="0">
                <a:solidFill>
                  <a:schemeClr val="bg2">
                    <a:lumMod val="10000"/>
                  </a:schemeClr>
                </a:solidFill>
                <a:latin typeface="Calibri" panose="020F0502020204030204" pitchFamily="34" charset="0"/>
              </a:rPr>
              <a:t>は</a:t>
            </a:r>
            <a:r>
              <a:rPr lang="ja-JP" altLang="en-US" sz="1200" dirty="0" smtClean="0">
                <a:solidFill>
                  <a:schemeClr val="bg2">
                    <a:lumMod val="10000"/>
                  </a:schemeClr>
                </a:solidFill>
                <a:latin typeface="Calibri" panose="020F0502020204030204" pitchFamily="34" charset="0"/>
              </a:rPr>
              <a:t>、長期平均を</a:t>
            </a:r>
            <a:r>
              <a:rPr lang="en-US" altLang="ja-JP" sz="1200" dirty="0" smtClean="0">
                <a:solidFill>
                  <a:schemeClr val="bg2">
                    <a:lumMod val="10000"/>
                  </a:schemeClr>
                </a:solidFill>
                <a:latin typeface="Calibri" panose="020F0502020204030204" pitchFamily="34" charset="0"/>
              </a:rPr>
              <a:t>100</a:t>
            </a:r>
            <a:r>
              <a:rPr lang="ja-JP" altLang="en-US" sz="1200" dirty="0" smtClean="0">
                <a:solidFill>
                  <a:schemeClr val="bg2">
                    <a:lumMod val="10000"/>
                  </a:schemeClr>
                </a:solidFill>
                <a:latin typeface="Calibri" panose="020F0502020204030204" pitchFamily="34" charset="0"/>
              </a:rPr>
              <a:t>と標準化した信頼感指数を購買力平価で換算された</a:t>
            </a:r>
            <a:r>
              <a:rPr lang="en-US" altLang="ja-JP" sz="1200" dirty="0" smtClean="0">
                <a:solidFill>
                  <a:schemeClr val="bg2">
                    <a:lumMod val="10000"/>
                  </a:schemeClr>
                </a:solidFill>
                <a:latin typeface="Calibri" panose="020F0502020204030204" pitchFamily="34" charset="0"/>
              </a:rPr>
              <a:t>GDP</a:t>
            </a:r>
            <a:r>
              <a:rPr lang="ja-JP" altLang="en-US" sz="1200" dirty="0" smtClean="0">
                <a:solidFill>
                  <a:schemeClr val="bg2">
                    <a:lumMod val="10000"/>
                  </a:schemeClr>
                </a:solidFill>
                <a:latin typeface="Calibri" panose="020F0502020204030204" pitchFamily="34" charset="0"/>
              </a:rPr>
              <a:t>で加重平均。パフォーマンス指標は、消費者信頼感指数と世界の小売販売成長率との相関、企業の信頼感指数と世界の鉱工業生産成長率との相関。</a:t>
            </a:r>
            <a:endParaRPr lang="en-GB" sz="1200" dirty="0" smtClean="0">
              <a:solidFill>
                <a:schemeClr val="bg2">
                  <a:lumMod val="10000"/>
                </a:schemeClr>
              </a:solidFill>
              <a:latin typeface="Calibri" panose="020F0502020204030204" pitchFamily="34" charset="0"/>
            </a:endParaRPr>
          </a:p>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OECD Main Economic Indicators </a:t>
            </a:r>
            <a:r>
              <a:rPr lang="ja-JP" altLang="en-US" sz="1200" dirty="0" smtClean="0">
                <a:solidFill>
                  <a:schemeClr val="bg2">
                    <a:lumMod val="10000"/>
                  </a:schemeClr>
                </a:solidFill>
                <a:latin typeface="Calibri" panose="020F0502020204030204" pitchFamily="34" charset="0"/>
              </a:rPr>
              <a:t>データベース</a:t>
            </a:r>
            <a:r>
              <a:rPr lang="en-GB" sz="1200" dirty="0" smtClean="0">
                <a:solidFill>
                  <a:schemeClr val="bg2">
                    <a:lumMod val="10000"/>
                  </a:schemeClr>
                </a:solidFill>
                <a:latin typeface="Calibri" panose="020F0502020204030204" pitchFamily="34" charset="0"/>
              </a:rPr>
              <a:t>; </a:t>
            </a:r>
            <a:r>
              <a:rPr lang="en-US" altLang="ja-JP" sz="1200" dirty="0" smtClean="0">
                <a:solidFill>
                  <a:schemeClr val="bg2">
                    <a:lumMod val="10000"/>
                  </a:schemeClr>
                </a:solidFill>
                <a:latin typeface="Calibri" panose="020F0502020204030204" pitchFamily="34" charset="0"/>
              </a:rPr>
              <a:t>OECD</a:t>
            </a:r>
            <a:r>
              <a:rPr lang="ja-JP" altLang="en-US" sz="1200" dirty="0" smtClean="0">
                <a:solidFill>
                  <a:schemeClr val="bg2">
                    <a:lumMod val="10000"/>
                  </a:schemeClr>
                </a:solidFill>
                <a:latin typeface="Calibri" panose="020F0502020204030204" pitchFamily="34" charset="0"/>
              </a:rPr>
              <a:t>の計算による。</a:t>
            </a:r>
            <a:endParaRPr lang="en-GB" sz="1200" dirty="0" smtClean="0">
              <a:solidFill>
                <a:schemeClr val="bg2">
                  <a:lumMod val="10000"/>
                </a:schemeClr>
              </a:solidFill>
              <a:latin typeface="Calibri" panose="020F0502020204030204" pitchFamily="34" charset="0"/>
            </a:endParaRPr>
          </a:p>
        </p:txBody>
      </p:sp>
      <p:sp>
        <p:nvSpPr>
          <p:cNvPr id="8" name="TextBox 7"/>
          <p:cNvSpPr txBox="1"/>
          <p:nvPr/>
        </p:nvSpPr>
        <p:spPr>
          <a:xfrm>
            <a:off x="4139952" y="1326949"/>
            <a:ext cx="5202324" cy="584775"/>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信頼感指数のパフォーマンス</a:t>
            </a:r>
            <a:endParaRPr lang="en-GB" sz="2000" b="1" dirty="0" smtClean="0">
              <a:solidFill>
                <a:schemeClr val="bg2">
                  <a:lumMod val="10000"/>
                </a:schemeClr>
              </a:solidFill>
              <a:latin typeface="Calibri" pitchFamily="34" charset="0"/>
            </a:endParaRPr>
          </a:p>
          <a:p>
            <a:pPr algn="ctr"/>
            <a:r>
              <a:rPr lang="en-GB" sz="1200" i="1" dirty="0" smtClean="0">
                <a:solidFill>
                  <a:srgbClr val="E6E6E6">
                    <a:lumMod val="10000"/>
                  </a:srgbClr>
                </a:solidFill>
                <a:latin typeface="Calibri" pitchFamily="34" charset="0"/>
              </a:rPr>
              <a:t>OECD</a:t>
            </a:r>
            <a:r>
              <a:rPr lang="ja-JP" altLang="en-US" sz="1200" i="1" dirty="0" err="1" smtClean="0">
                <a:solidFill>
                  <a:srgbClr val="E6E6E6">
                    <a:lumMod val="10000"/>
                  </a:srgbClr>
                </a:solidFill>
                <a:latin typeface="Calibri" pitchFamily="34" charset="0"/>
              </a:rPr>
              <a:t>、</a:t>
            </a:r>
            <a:r>
              <a:rPr lang="en-GB" sz="1200" i="1" dirty="0" smtClean="0">
                <a:solidFill>
                  <a:srgbClr val="E6E6E6">
                    <a:lumMod val="10000"/>
                  </a:srgbClr>
                </a:solidFill>
                <a:latin typeface="Calibri" pitchFamily="34" charset="0"/>
              </a:rPr>
              <a:t>BRIICS</a:t>
            </a:r>
            <a:r>
              <a:rPr lang="ja-JP" altLang="en-US" sz="1200" i="1" dirty="0" smtClean="0">
                <a:solidFill>
                  <a:srgbClr val="E6E6E6">
                    <a:lumMod val="10000"/>
                  </a:srgbClr>
                </a:solidFill>
                <a:latin typeface="Calibri" pitchFamily="34" charset="0"/>
              </a:rPr>
              <a:t>諸国、</a:t>
            </a:r>
            <a:r>
              <a:rPr lang="en-GB" sz="1200" i="1" dirty="0" smtClean="0">
                <a:solidFill>
                  <a:srgbClr val="E6E6E6">
                    <a:lumMod val="10000"/>
                  </a:srgbClr>
                </a:solidFill>
                <a:latin typeface="Calibri" pitchFamily="34" charset="0"/>
              </a:rPr>
              <a:t> </a:t>
            </a:r>
            <a:r>
              <a:rPr lang="ja-JP" altLang="en-US" sz="1200" i="1" dirty="0" smtClean="0">
                <a:solidFill>
                  <a:srgbClr val="E6E6E6">
                    <a:lumMod val="10000"/>
                  </a:srgbClr>
                </a:solidFill>
                <a:latin typeface="Calibri" pitchFamily="34" charset="0"/>
              </a:rPr>
              <a:t>活動を示す指数との</a:t>
            </a:r>
            <a:r>
              <a:rPr lang="en-GB" sz="1200" i="1" dirty="0">
                <a:solidFill>
                  <a:srgbClr val="E6E6E6">
                    <a:lumMod val="10000"/>
                  </a:srgbClr>
                </a:solidFill>
                <a:latin typeface="Calibri" pitchFamily="34" charset="0"/>
              </a:rPr>
              <a:t>5</a:t>
            </a:r>
            <a:r>
              <a:rPr lang="ja-JP" altLang="en-US" sz="1200" i="1" dirty="0">
                <a:solidFill>
                  <a:srgbClr val="E6E6E6">
                    <a:lumMod val="10000"/>
                  </a:srgbClr>
                </a:solidFill>
                <a:latin typeface="Calibri" pitchFamily="34" charset="0"/>
              </a:rPr>
              <a:t>ヵ年の相関</a:t>
            </a:r>
            <a:endParaRPr lang="en-GB" sz="2000" baseline="30000" dirty="0">
              <a:solidFill>
                <a:schemeClr val="bg2">
                  <a:lumMod val="10000"/>
                </a:schemeClr>
              </a:solidFill>
              <a:latin typeface="Calibri" pitchFamily="34" charset="0"/>
            </a:endParaRPr>
          </a:p>
        </p:txBody>
      </p:sp>
    </p:spTree>
    <p:extLst>
      <p:ext uri="{BB962C8B-B14F-4D97-AF65-F5344CB8AC3E}">
        <p14:creationId xmlns:p14="http://schemas.microsoft.com/office/powerpoint/2010/main" val="25831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in.oecd.org\sdataECO\Units\FRONTOFFICE\Economic Outlooks\EO101\Data and charts\Figs_E\E_Handout_Fig_Fig_Capital_Stock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0" y="1604989"/>
            <a:ext cx="4644008" cy="4571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in.oecd.org\sdataECO\Units\FRONTOFFICE\Economic Outlooks\EO101\Data and charts\PPT_Figs_E\E_Handout_Fig_High_tech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604989"/>
            <a:ext cx="4423976" cy="4571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2183" y="233427"/>
            <a:ext cx="8235069" cy="923330"/>
          </a:xfrm>
          <a:prstGeom prst="rect">
            <a:avLst/>
          </a:prstGeom>
        </p:spPr>
        <p:txBody>
          <a:bodyPr wrap="square">
            <a:spAutoFit/>
          </a:bodyPr>
          <a:lstStyle/>
          <a:p>
            <a:pPr algn="ctr">
              <a:defRPr/>
            </a:pPr>
            <a:r>
              <a:rPr lang="ja-JP" altLang="en-US" sz="2700" b="1" dirty="0" smtClean="0">
                <a:solidFill>
                  <a:schemeClr val="tx2"/>
                </a:solidFill>
                <a:latin typeface="+mj-lt"/>
              </a:rPr>
              <a:t>投資は増加</a:t>
            </a:r>
            <a:r>
              <a:rPr lang="ja-JP" altLang="en-US" sz="2700" b="1" dirty="0">
                <a:solidFill>
                  <a:schemeClr val="tx2"/>
                </a:solidFill>
                <a:latin typeface="+mj-lt"/>
              </a:rPr>
              <a:t>しているが</a:t>
            </a:r>
            <a:r>
              <a:rPr lang="ja-JP" altLang="en-US" sz="2700" b="1" dirty="0" smtClean="0">
                <a:solidFill>
                  <a:schemeClr val="tx2"/>
                </a:solidFill>
                <a:latin typeface="+mj-lt"/>
              </a:rPr>
              <a:t>、資本ストックは古い。</a:t>
            </a:r>
            <a:endParaRPr lang="en-US" altLang="ja-JP" sz="2700" b="1" dirty="0" smtClean="0">
              <a:solidFill>
                <a:schemeClr val="tx2"/>
              </a:solidFill>
              <a:latin typeface="+mj-lt"/>
            </a:endParaRPr>
          </a:p>
          <a:p>
            <a:pPr algn="ctr">
              <a:defRPr/>
            </a:pPr>
            <a:r>
              <a:rPr lang="ja-JP" altLang="en-US" sz="2700" b="1" dirty="0" smtClean="0">
                <a:solidFill>
                  <a:schemeClr val="tx2"/>
                </a:solidFill>
                <a:latin typeface="+mj-lt"/>
              </a:rPr>
              <a:t>技術向上投資による上振れの可能性</a:t>
            </a:r>
            <a:endParaRPr lang="en-US" sz="2700" b="1" dirty="0" smtClean="0">
              <a:solidFill>
                <a:schemeClr val="tx2"/>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7</a:t>
            </a:fld>
            <a:endParaRPr lang="en-GB" dirty="0"/>
          </a:p>
        </p:txBody>
      </p:sp>
      <p:sp>
        <p:nvSpPr>
          <p:cNvPr id="8" name="TextBox 7"/>
          <p:cNvSpPr txBox="1"/>
          <p:nvPr/>
        </p:nvSpPr>
        <p:spPr>
          <a:xfrm>
            <a:off x="-402620" y="1312602"/>
            <a:ext cx="5650830"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生産的資本</a:t>
            </a:r>
            <a:r>
              <a:rPr lang="ja-JP" altLang="en-US" sz="2000" b="1" dirty="0">
                <a:solidFill>
                  <a:schemeClr val="bg2">
                    <a:lumMod val="10000"/>
                  </a:schemeClr>
                </a:solidFill>
                <a:latin typeface="Calibri" pitchFamily="34" charset="0"/>
              </a:rPr>
              <a:t>ストックの伸び</a:t>
            </a:r>
            <a:endParaRPr lang="en-US" sz="2000" b="1" dirty="0" smtClean="0">
              <a:solidFill>
                <a:schemeClr val="bg2">
                  <a:lumMod val="10000"/>
                </a:schemeClr>
              </a:solidFill>
              <a:latin typeface="Calibri" pitchFamily="34" charset="0"/>
            </a:endParaRPr>
          </a:p>
        </p:txBody>
      </p:sp>
      <p:sp>
        <p:nvSpPr>
          <p:cNvPr id="11" name="TextBox 10"/>
          <p:cNvSpPr txBox="1"/>
          <p:nvPr/>
        </p:nvSpPr>
        <p:spPr>
          <a:xfrm>
            <a:off x="99037" y="5966214"/>
            <a:ext cx="8073363" cy="900246"/>
          </a:xfrm>
          <a:prstGeom prst="rect">
            <a:avLst/>
          </a:prstGeom>
          <a:noFill/>
        </p:spPr>
        <p:txBody>
          <a:bodyPr wrap="square" rtlCol="0">
            <a:spAutoFit/>
          </a:bodyPr>
          <a:lstStyle/>
          <a:p>
            <a:r>
              <a:rPr lang="ja-JP" altLang="en-US" sz="1050" dirty="0" smtClean="0">
                <a:solidFill>
                  <a:schemeClr val="bg2">
                    <a:lumMod val="10000"/>
                  </a:schemeClr>
                </a:solidFill>
                <a:latin typeface="Calibri" panose="020F0502020204030204" pitchFamily="34" charset="0"/>
              </a:rPr>
              <a:t>注</a:t>
            </a:r>
            <a:r>
              <a:rPr lang="en-US" sz="1050" dirty="0" smtClean="0">
                <a:solidFill>
                  <a:schemeClr val="bg2">
                    <a:lumMod val="10000"/>
                  </a:schemeClr>
                </a:solidFill>
                <a:latin typeface="Calibri" panose="020F0502020204030204" pitchFamily="34" charset="0"/>
              </a:rPr>
              <a:t>: </a:t>
            </a:r>
            <a:r>
              <a:rPr lang="ja-JP" altLang="en-US" sz="1050" dirty="0" smtClean="0">
                <a:solidFill>
                  <a:schemeClr val="bg2">
                    <a:lumMod val="10000"/>
                  </a:schemeClr>
                </a:solidFill>
                <a:latin typeface="Calibri" panose="020F0502020204030204" pitchFamily="34" charset="0"/>
              </a:rPr>
              <a:t>米ドル建て</a:t>
            </a:r>
            <a:r>
              <a:rPr lang="ja-JP" altLang="en-US" sz="1050" dirty="0">
                <a:solidFill>
                  <a:schemeClr val="bg2">
                    <a:lumMod val="10000"/>
                  </a:schemeClr>
                </a:solidFill>
                <a:latin typeface="Calibri" panose="020F0502020204030204" pitchFamily="34" charset="0"/>
              </a:rPr>
              <a:t>の</a:t>
            </a:r>
            <a:r>
              <a:rPr lang="ja-JP" altLang="en-US" sz="1050" dirty="0" smtClean="0">
                <a:solidFill>
                  <a:schemeClr val="bg2">
                    <a:lumMod val="10000"/>
                  </a:schemeClr>
                </a:solidFill>
                <a:latin typeface="Calibri" panose="020F0502020204030204" pitchFamily="34" charset="0"/>
              </a:rPr>
              <a:t>世界の半導体売上額。</a:t>
            </a:r>
            <a:r>
              <a:rPr lang="en-US" altLang="ja-JP" sz="1050" dirty="0" smtClean="0">
                <a:solidFill>
                  <a:schemeClr val="bg2">
                    <a:lumMod val="10000"/>
                  </a:schemeClr>
                </a:solidFill>
                <a:latin typeface="Calibri" panose="020F0502020204030204" pitchFamily="34" charset="0"/>
              </a:rPr>
              <a:t>『</a:t>
            </a:r>
            <a:r>
              <a:rPr lang="ja-JP" altLang="en-US" sz="1050" dirty="0" smtClean="0">
                <a:solidFill>
                  <a:schemeClr val="bg2">
                    <a:lumMod val="10000"/>
                  </a:schemeClr>
                </a:solidFill>
                <a:latin typeface="Calibri" panose="020F0502020204030204" pitchFamily="34" charset="0"/>
              </a:rPr>
              <a:t>主要</a:t>
            </a:r>
            <a:r>
              <a:rPr lang="ja-JP" altLang="en-US" sz="1050" dirty="0">
                <a:solidFill>
                  <a:schemeClr val="bg2">
                    <a:lumMod val="10000"/>
                  </a:schemeClr>
                </a:solidFill>
                <a:latin typeface="Calibri" panose="020F0502020204030204" pitchFamily="34" charset="0"/>
              </a:rPr>
              <a:t>国の</a:t>
            </a:r>
            <a:r>
              <a:rPr lang="ja-JP" altLang="en-US" sz="1050" dirty="0" smtClean="0">
                <a:solidFill>
                  <a:schemeClr val="bg2">
                    <a:lumMod val="10000"/>
                  </a:schemeClr>
                </a:solidFill>
                <a:latin typeface="Calibri" panose="020F0502020204030204" pitchFamily="34" charset="0"/>
              </a:rPr>
              <a:t>コンピュータ・電子製品の生産（</a:t>
            </a:r>
            <a:r>
              <a:rPr lang="en-US" sz="1050" dirty="0" smtClean="0">
                <a:solidFill>
                  <a:schemeClr val="bg2">
                    <a:lumMod val="10000"/>
                  </a:schemeClr>
                </a:solidFill>
                <a:latin typeface="Calibri" panose="020F0502020204030204" pitchFamily="34" charset="0"/>
              </a:rPr>
              <a:t>Major advanced computer </a:t>
            </a:r>
            <a:r>
              <a:rPr lang="en-US" sz="1050" dirty="0">
                <a:solidFill>
                  <a:schemeClr val="bg2">
                    <a:lumMod val="10000"/>
                  </a:schemeClr>
                </a:solidFill>
                <a:latin typeface="Calibri" panose="020F0502020204030204" pitchFamily="34" charset="0"/>
              </a:rPr>
              <a:t>and electronics </a:t>
            </a:r>
            <a:r>
              <a:rPr lang="en-US" sz="1050" dirty="0" smtClean="0">
                <a:solidFill>
                  <a:schemeClr val="bg2">
                    <a:lumMod val="10000"/>
                  </a:schemeClr>
                </a:solidFill>
                <a:latin typeface="Calibri" panose="020F0502020204030204" pitchFamily="34" charset="0"/>
              </a:rPr>
              <a:t>output</a:t>
            </a:r>
            <a:r>
              <a:rPr lang="ja-JP" altLang="en-US" sz="1050" dirty="0" smtClean="0">
                <a:solidFill>
                  <a:schemeClr val="bg2">
                    <a:lumMod val="10000"/>
                  </a:schemeClr>
                </a:solidFill>
                <a:latin typeface="Calibri" panose="020F0502020204030204" pitchFamily="34" charset="0"/>
              </a:rPr>
              <a:t>）</a:t>
            </a:r>
            <a:r>
              <a:rPr lang="en-US" altLang="ja-JP" sz="1050" dirty="0" smtClean="0">
                <a:solidFill>
                  <a:schemeClr val="bg2">
                    <a:lumMod val="10000"/>
                  </a:schemeClr>
                </a:solidFill>
                <a:latin typeface="Calibri" panose="020F0502020204030204" pitchFamily="34" charset="0"/>
              </a:rPr>
              <a:t>』</a:t>
            </a:r>
            <a:r>
              <a:rPr lang="en-US" sz="1050" dirty="0" smtClean="0">
                <a:solidFill>
                  <a:schemeClr val="bg2">
                    <a:lumMod val="10000"/>
                  </a:schemeClr>
                </a:solidFill>
                <a:latin typeface="Calibri" panose="020F0502020204030204" pitchFamily="34" charset="0"/>
              </a:rPr>
              <a:t> </a:t>
            </a:r>
            <a:r>
              <a:rPr lang="ja-JP" altLang="en-US" sz="1050" dirty="0" smtClean="0">
                <a:solidFill>
                  <a:schemeClr val="bg2">
                    <a:lumMod val="10000"/>
                  </a:schemeClr>
                </a:solidFill>
                <a:latin typeface="Calibri" panose="020F0502020204030204" pitchFamily="34" charset="0"/>
              </a:rPr>
              <a:t>は、米国のコンピュータ、電子製品の生産、ドイツのコンピュータ、電子及び光学製品の生産、日本の情報通信電子機械と電子部品及びデバイスの生産の加重平均。</a:t>
            </a:r>
            <a:r>
              <a:rPr lang="en-US" sz="1050" dirty="0" smtClean="0">
                <a:solidFill>
                  <a:schemeClr val="bg2">
                    <a:lumMod val="10000"/>
                  </a:schemeClr>
                </a:solidFill>
                <a:latin typeface="Calibri" panose="020F0502020204030204" pitchFamily="34" charset="0"/>
              </a:rPr>
              <a:t/>
            </a:r>
            <a:br>
              <a:rPr lang="en-US" sz="1050" dirty="0" smtClean="0">
                <a:solidFill>
                  <a:schemeClr val="bg2">
                    <a:lumMod val="10000"/>
                  </a:schemeClr>
                </a:solidFill>
                <a:latin typeface="Calibri" panose="020F0502020204030204" pitchFamily="34" charset="0"/>
              </a:rPr>
            </a:br>
            <a:r>
              <a:rPr lang="ja-JP" altLang="en-US" sz="1050" dirty="0" smtClean="0">
                <a:solidFill>
                  <a:schemeClr val="bg2">
                    <a:lumMod val="10000"/>
                  </a:schemeClr>
                </a:solidFill>
                <a:latin typeface="Calibri" panose="020F0502020204030204" pitchFamily="34" charset="0"/>
              </a:rPr>
              <a:t>出典</a:t>
            </a:r>
            <a:r>
              <a:rPr lang="en-US" sz="1050" dirty="0" smtClean="0">
                <a:solidFill>
                  <a:schemeClr val="bg2">
                    <a:lumMod val="10000"/>
                  </a:schemeClr>
                </a:solidFill>
                <a:latin typeface="Calibri" panose="020F0502020204030204" pitchFamily="34" charset="0"/>
              </a:rPr>
              <a:t>: OECD Economic Outlook </a:t>
            </a:r>
            <a:r>
              <a:rPr lang="ja-JP" altLang="en-US" sz="1050" dirty="0" smtClean="0">
                <a:solidFill>
                  <a:schemeClr val="bg2">
                    <a:lumMod val="10000"/>
                  </a:schemeClr>
                </a:solidFill>
                <a:latin typeface="Calibri" panose="020F0502020204030204" pitchFamily="34" charset="0"/>
              </a:rPr>
              <a:t>データベース（</a:t>
            </a:r>
            <a:r>
              <a:rPr lang="en-US" altLang="ja-JP" sz="1050" dirty="0" smtClean="0">
                <a:solidFill>
                  <a:schemeClr val="bg2">
                    <a:lumMod val="10000"/>
                  </a:schemeClr>
                </a:solidFill>
                <a:latin typeface="Calibri" panose="020F0502020204030204" pitchFamily="34" charset="0"/>
              </a:rPr>
              <a:t>2017</a:t>
            </a:r>
            <a:r>
              <a:rPr lang="ja-JP" altLang="en-US" sz="1050" dirty="0" smtClean="0">
                <a:solidFill>
                  <a:schemeClr val="bg2">
                    <a:lumMod val="10000"/>
                  </a:schemeClr>
                </a:solidFill>
                <a:latin typeface="Calibri" panose="020F0502020204030204" pitchFamily="34" charset="0"/>
              </a:rPr>
              <a:t>年６月）</a:t>
            </a:r>
            <a:r>
              <a:rPr lang="en-US" sz="1050" dirty="0" smtClean="0">
                <a:solidFill>
                  <a:schemeClr val="bg2">
                    <a:lumMod val="10000"/>
                  </a:schemeClr>
                </a:solidFill>
                <a:latin typeface="Calibri" panose="020F0502020204030204" pitchFamily="34" charset="0"/>
              </a:rPr>
              <a:t>; </a:t>
            </a:r>
            <a:r>
              <a:rPr lang="en-US" sz="1050" dirty="0">
                <a:solidFill>
                  <a:schemeClr val="bg2">
                    <a:lumMod val="10000"/>
                  </a:schemeClr>
                </a:solidFill>
                <a:latin typeface="Calibri" panose="020F0502020204030204" pitchFamily="34" charset="0"/>
              </a:rPr>
              <a:t>World Semi-Conductor Statistics; </a:t>
            </a:r>
            <a:r>
              <a:rPr lang="ja-JP" altLang="en-US" sz="1050" dirty="0" smtClean="0">
                <a:solidFill>
                  <a:schemeClr val="bg2">
                    <a:lumMod val="10000"/>
                  </a:schemeClr>
                </a:solidFill>
                <a:latin typeface="Calibri" panose="020F0502020204030204" pitchFamily="34" charset="0"/>
              </a:rPr>
              <a:t>ユーロスタット</a:t>
            </a:r>
            <a:r>
              <a:rPr lang="en-US" sz="1050" dirty="0" smtClean="0">
                <a:solidFill>
                  <a:schemeClr val="bg2">
                    <a:lumMod val="10000"/>
                  </a:schemeClr>
                </a:solidFill>
                <a:latin typeface="Calibri" panose="020F0502020204030204" pitchFamily="34" charset="0"/>
              </a:rPr>
              <a:t>; </a:t>
            </a:r>
            <a:r>
              <a:rPr lang="zh-TW" altLang="en-US" sz="1050" dirty="0">
                <a:solidFill>
                  <a:schemeClr val="bg2">
                    <a:lumMod val="10000"/>
                  </a:schemeClr>
                </a:solidFill>
                <a:latin typeface="Calibri" panose="020F0502020204030204" pitchFamily="34" charset="0"/>
              </a:rPr>
              <a:t>連邦準備制度</a:t>
            </a:r>
            <a:r>
              <a:rPr lang="zh-TW" altLang="en-US" sz="1050" dirty="0" smtClean="0">
                <a:solidFill>
                  <a:schemeClr val="bg2">
                    <a:lumMod val="10000"/>
                  </a:schemeClr>
                </a:solidFill>
                <a:latin typeface="Calibri" panose="020F0502020204030204" pitchFamily="34" charset="0"/>
              </a:rPr>
              <a:t>理事会</a:t>
            </a:r>
            <a:r>
              <a:rPr lang="en-US" altLang="zh-TW" sz="1050" dirty="0" smtClean="0">
                <a:solidFill>
                  <a:schemeClr val="bg2">
                    <a:lumMod val="10000"/>
                  </a:schemeClr>
                </a:solidFill>
                <a:latin typeface="Calibri" panose="020F0502020204030204" pitchFamily="34" charset="0"/>
              </a:rPr>
              <a:t>(FRB)</a:t>
            </a:r>
            <a:r>
              <a:rPr lang="en-US" sz="1050" dirty="0" smtClean="0">
                <a:solidFill>
                  <a:schemeClr val="bg2">
                    <a:lumMod val="10000"/>
                  </a:schemeClr>
                </a:solidFill>
                <a:latin typeface="Calibri" panose="020F0502020204030204" pitchFamily="34" charset="0"/>
              </a:rPr>
              <a:t>; </a:t>
            </a:r>
            <a:r>
              <a:rPr lang="ja-JP" altLang="en-US" sz="1050" dirty="0" smtClean="0">
                <a:solidFill>
                  <a:schemeClr val="bg2">
                    <a:lumMod val="10000"/>
                  </a:schemeClr>
                </a:solidFill>
                <a:latin typeface="Calibri" panose="020F0502020204030204" pitchFamily="34" charset="0"/>
              </a:rPr>
              <a:t>経済産業省</a:t>
            </a:r>
            <a:r>
              <a:rPr lang="en-US" sz="1050" dirty="0" smtClean="0">
                <a:solidFill>
                  <a:schemeClr val="bg2">
                    <a:lumMod val="10000"/>
                  </a:schemeClr>
                </a:solidFill>
                <a:latin typeface="Calibri" panose="020F0502020204030204" pitchFamily="34" charset="0"/>
              </a:rPr>
              <a:t>; </a:t>
            </a:r>
            <a:r>
              <a:rPr lang="en-US" altLang="ja-JP" sz="1050" dirty="0" smtClean="0">
                <a:solidFill>
                  <a:schemeClr val="bg2">
                    <a:lumMod val="10000"/>
                  </a:schemeClr>
                </a:solidFill>
                <a:latin typeface="Calibri" panose="020F0502020204030204" pitchFamily="34" charset="0"/>
              </a:rPr>
              <a:t>OECD</a:t>
            </a:r>
            <a:r>
              <a:rPr lang="ja-JP" altLang="en-US" sz="1050" dirty="0" smtClean="0">
                <a:solidFill>
                  <a:schemeClr val="bg2">
                    <a:lumMod val="10000"/>
                  </a:schemeClr>
                </a:solidFill>
                <a:latin typeface="Calibri" panose="020F0502020204030204" pitchFamily="34" charset="0"/>
              </a:rPr>
              <a:t>の計算による。</a:t>
            </a:r>
            <a:endParaRPr lang="en-US" sz="1050" dirty="0" smtClean="0">
              <a:solidFill>
                <a:schemeClr val="bg2">
                  <a:lumMod val="10000"/>
                </a:schemeClr>
              </a:solidFill>
              <a:latin typeface="Calibri" panose="020F0502020204030204" pitchFamily="34" charset="0"/>
            </a:endParaRPr>
          </a:p>
        </p:txBody>
      </p:sp>
      <p:sp>
        <p:nvSpPr>
          <p:cNvPr id="9" name="TextBox 8"/>
          <p:cNvSpPr txBox="1"/>
          <p:nvPr/>
        </p:nvSpPr>
        <p:spPr>
          <a:xfrm>
            <a:off x="4283968" y="1312602"/>
            <a:ext cx="5202324"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ハイテク製品</a:t>
            </a:r>
            <a:endParaRPr lang="en-GB" sz="2000" baseline="30000" dirty="0">
              <a:solidFill>
                <a:schemeClr val="bg2">
                  <a:lumMod val="10000"/>
                </a:schemeClr>
              </a:solidFill>
              <a:latin typeface="Calibri" pitchFamily="34" charset="0"/>
            </a:endParaRPr>
          </a:p>
        </p:txBody>
      </p:sp>
    </p:spTree>
    <p:extLst>
      <p:ext uri="{BB962C8B-B14F-4D97-AF65-F5344CB8AC3E}">
        <p14:creationId xmlns:p14="http://schemas.microsoft.com/office/powerpoint/2010/main" val="942901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in.oecd.org\sdataECO\Units\FRONTOFFICE\Economic Outlooks\EO101\Data and charts\PPT_Figs_E\E_Handout_Fig_China_Investment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378" y="1628800"/>
            <a:ext cx="3621690" cy="4757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in.oecd.org\sdataECO\Units\FRONTOFFICE\Economic Outlooks\EO101\Data and charts\PPT_Figs_E\E_Handout_Fig_World_Trade_contributions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6" y="1366822"/>
            <a:ext cx="5482702" cy="5086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992" y="250359"/>
            <a:ext cx="8136904" cy="954107"/>
          </a:xfrm>
          <a:prstGeom prst="rect">
            <a:avLst/>
          </a:prstGeom>
        </p:spPr>
        <p:txBody>
          <a:bodyPr wrap="square">
            <a:spAutoFit/>
          </a:bodyPr>
          <a:lstStyle/>
          <a:p>
            <a:pPr algn="ctr">
              <a:defRPr/>
            </a:pPr>
            <a:r>
              <a:rPr lang="ja-JP" altLang="en-US" sz="2800" b="1" dirty="0">
                <a:solidFill>
                  <a:schemeClr val="tx2"/>
                </a:solidFill>
                <a:latin typeface="+mj-lt"/>
              </a:rPr>
              <a:t>中国の景気刺激</a:t>
            </a:r>
            <a:r>
              <a:rPr lang="ja-JP" altLang="en-US" sz="2800" b="1" dirty="0" smtClean="0">
                <a:solidFill>
                  <a:schemeClr val="tx2"/>
                </a:solidFill>
                <a:latin typeface="+mj-lt"/>
              </a:rPr>
              <a:t>策という重要な下支えにより、</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世界</a:t>
            </a:r>
            <a:r>
              <a:rPr lang="ja-JP" altLang="en-US" sz="2800" b="1" dirty="0">
                <a:solidFill>
                  <a:schemeClr val="tx2"/>
                </a:solidFill>
                <a:latin typeface="+mj-lt"/>
              </a:rPr>
              <a:t>貿易は最近回復</a:t>
            </a:r>
            <a:r>
              <a:rPr lang="ja-JP" altLang="en-US" sz="2800" b="1" dirty="0" smtClean="0">
                <a:solidFill>
                  <a:schemeClr val="tx2"/>
                </a:solidFill>
                <a:latin typeface="+mj-lt"/>
              </a:rPr>
              <a:t>している</a:t>
            </a:r>
            <a:endParaRPr lang="en-US" sz="2800" b="1" dirty="0" smtClean="0">
              <a:solidFill>
                <a:schemeClr val="tx2"/>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8</a:t>
            </a:fld>
            <a:endParaRPr lang="en-GB" dirty="0"/>
          </a:p>
        </p:txBody>
      </p:sp>
      <p:sp>
        <p:nvSpPr>
          <p:cNvPr id="10" name="TextBox 9"/>
          <p:cNvSpPr txBox="1"/>
          <p:nvPr/>
        </p:nvSpPr>
        <p:spPr>
          <a:xfrm>
            <a:off x="233772" y="1388629"/>
            <a:ext cx="5202324" cy="605294"/>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世界</a:t>
            </a:r>
            <a:r>
              <a:rPr lang="ja-JP" altLang="en-US" sz="2000" b="1" dirty="0" smtClean="0">
                <a:solidFill>
                  <a:schemeClr val="bg2">
                    <a:lumMod val="10000"/>
                  </a:schemeClr>
                </a:solidFill>
                <a:latin typeface="Calibri" pitchFamily="34" charset="0"/>
              </a:rPr>
              <a:t>貿易の成長率への寄与</a:t>
            </a:r>
            <a:r>
              <a:rPr lang="en-GB" sz="2000" b="1" dirty="0" smtClean="0">
                <a:solidFill>
                  <a:schemeClr val="bg2">
                    <a:lumMod val="10000"/>
                  </a:schemeClr>
                </a:solidFill>
                <a:latin typeface="Calibri" pitchFamily="34" charset="0"/>
              </a:rPr>
              <a:t/>
            </a:r>
            <a:br>
              <a:rPr lang="en-GB" sz="2000" b="1" dirty="0" smtClean="0">
                <a:solidFill>
                  <a:schemeClr val="bg2">
                    <a:lumMod val="10000"/>
                  </a:schemeClr>
                </a:solidFill>
                <a:latin typeface="Calibri" pitchFamily="34" charset="0"/>
              </a:rPr>
            </a:br>
            <a:endParaRPr lang="en-GB" sz="2000" baseline="30000" dirty="0">
              <a:solidFill>
                <a:schemeClr val="bg2">
                  <a:lumMod val="10000"/>
                </a:schemeClr>
              </a:solidFill>
              <a:latin typeface="Calibri" pitchFamily="34" charset="0"/>
            </a:endParaRPr>
          </a:p>
        </p:txBody>
      </p:sp>
      <p:sp>
        <p:nvSpPr>
          <p:cNvPr id="11" name="TextBox 10"/>
          <p:cNvSpPr txBox="1"/>
          <p:nvPr/>
        </p:nvSpPr>
        <p:spPr>
          <a:xfrm>
            <a:off x="323528" y="6021288"/>
            <a:ext cx="7992888" cy="830997"/>
          </a:xfrm>
          <a:prstGeom prst="rect">
            <a:avLst/>
          </a:prstGeom>
          <a:noFill/>
        </p:spPr>
        <p:txBody>
          <a:bodyPr wrap="square" rtlCol="0">
            <a:spAutoFit/>
          </a:bodyPr>
          <a:lstStyle/>
          <a:p>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注：一次産品生産国は、アルゼンチン、オーストラリア、ブラジル、チリ、コロンビア、ノルウェー、ニュージーランド、ロシア、サウジアラビア、南アフリカ及びその他産油国を含む。</a:t>
            </a: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OECD Economic Outlook </a:t>
            </a:r>
            <a:r>
              <a:rPr lang="ja-JP" altLang="en-US" sz="1200" dirty="0" smtClean="0">
                <a:solidFill>
                  <a:schemeClr val="bg2">
                    <a:lumMod val="10000"/>
                  </a:schemeClr>
                </a:solidFill>
                <a:latin typeface="Calibri" panose="020F0502020204030204" pitchFamily="34" charset="0"/>
              </a:rPr>
              <a:t>データベース（</a:t>
            </a:r>
            <a:r>
              <a:rPr lang="en-US" altLang="ja-JP" sz="1200" dirty="0" smtClean="0">
                <a:solidFill>
                  <a:schemeClr val="bg2">
                    <a:lumMod val="10000"/>
                  </a:schemeClr>
                </a:solidFill>
                <a:latin typeface="Calibri" panose="020F0502020204030204" pitchFamily="34" charset="0"/>
              </a:rPr>
              <a:t>2017</a:t>
            </a:r>
            <a:r>
              <a:rPr lang="ja-JP" altLang="en-US" sz="1200" dirty="0" smtClean="0">
                <a:solidFill>
                  <a:schemeClr val="bg2">
                    <a:lumMod val="10000"/>
                  </a:schemeClr>
                </a:solidFill>
                <a:latin typeface="Calibri" panose="020F0502020204030204" pitchFamily="34" charset="0"/>
              </a:rPr>
              <a:t>年６月）</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中国国家統計局</a:t>
            </a:r>
            <a:endParaRPr lang="en-US" sz="1200" dirty="0" smtClean="0">
              <a:solidFill>
                <a:schemeClr val="bg2">
                  <a:lumMod val="10000"/>
                </a:schemeClr>
              </a:solidFill>
              <a:latin typeface="Calibri" panose="020F0502020204030204" pitchFamily="34" charset="0"/>
            </a:endParaRPr>
          </a:p>
        </p:txBody>
      </p:sp>
      <p:sp>
        <p:nvSpPr>
          <p:cNvPr id="9" name="TextBox 8"/>
          <p:cNvSpPr txBox="1"/>
          <p:nvPr/>
        </p:nvSpPr>
        <p:spPr>
          <a:xfrm>
            <a:off x="4572000" y="1305256"/>
            <a:ext cx="5650830" cy="400110"/>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中国の名目固定資産</a:t>
            </a:r>
            <a:r>
              <a:rPr lang="ja-JP" altLang="en-US" sz="2000" b="1" dirty="0" smtClean="0">
                <a:solidFill>
                  <a:schemeClr val="bg2">
                    <a:lumMod val="10000"/>
                  </a:schemeClr>
                </a:solidFill>
                <a:latin typeface="Calibri" pitchFamily="34" charset="0"/>
              </a:rPr>
              <a:t>投資</a:t>
            </a:r>
            <a:endParaRPr lang="en-US" sz="2000" b="1" dirty="0" smtClean="0">
              <a:solidFill>
                <a:schemeClr val="bg2">
                  <a:lumMod val="10000"/>
                </a:schemeClr>
              </a:solidFill>
              <a:latin typeface="Calibri" pitchFamily="34" charset="0"/>
            </a:endParaRPr>
          </a:p>
        </p:txBody>
      </p:sp>
    </p:spTree>
    <p:extLst>
      <p:ext uri="{BB962C8B-B14F-4D97-AF65-F5344CB8AC3E}">
        <p14:creationId xmlns:p14="http://schemas.microsoft.com/office/powerpoint/2010/main" val="39219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ain.oecd.org\sdataECO\Units\FRONTOFFICE\Economic Outlooks\EO101\Data and charts\PPT_Figs_E\E_Handout_Fig_Employment_1_2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86" y="1614391"/>
            <a:ext cx="4424346" cy="4550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in.oecd.org\sdataECO\Units\FRONTOFFICE\Economic Outlooks\EO101\Data and charts\Figs_E\E_Handout_Fig_Real_Wag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697847"/>
            <a:ext cx="4677540" cy="44674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9</a:t>
            </a:fld>
            <a:endParaRPr lang="en-GB" dirty="0"/>
          </a:p>
        </p:txBody>
      </p:sp>
      <p:sp>
        <p:nvSpPr>
          <p:cNvPr id="4" name="Rectangle 3"/>
          <p:cNvSpPr/>
          <p:nvPr/>
        </p:nvSpPr>
        <p:spPr>
          <a:xfrm>
            <a:off x="651603" y="224152"/>
            <a:ext cx="8378047" cy="954107"/>
          </a:xfrm>
          <a:prstGeom prst="rect">
            <a:avLst/>
          </a:prstGeom>
        </p:spPr>
        <p:txBody>
          <a:bodyPr wrap="square">
            <a:spAutoFit/>
          </a:bodyPr>
          <a:lstStyle/>
          <a:p>
            <a:pPr algn="ctr">
              <a:defRPr/>
            </a:pPr>
            <a:r>
              <a:rPr lang="ja-JP" altLang="en-US" sz="2800" b="1" dirty="0">
                <a:solidFill>
                  <a:schemeClr val="tx2"/>
                </a:solidFill>
                <a:latin typeface="+mj-lt"/>
              </a:rPr>
              <a:t>労働市場の回復は不完全で</a:t>
            </a:r>
            <a:r>
              <a:rPr lang="ja-JP" altLang="en-US" sz="2800" b="1" dirty="0" smtClean="0">
                <a:solidFill>
                  <a:schemeClr val="tx2"/>
                </a:solidFill>
                <a:latin typeface="+mj-lt"/>
              </a:rPr>
              <a:t>あり、</a:t>
            </a:r>
            <a:endParaRPr lang="en-US" altLang="ja-JP" sz="2800" b="1" dirty="0" smtClean="0">
              <a:solidFill>
                <a:schemeClr val="tx2"/>
              </a:solidFill>
              <a:latin typeface="+mj-lt"/>
            </a:endParaRPr>
          </a:p>
          <a:p>
            <a:pPr algn="ctr">
              <a:defRPr/>
            </a:pPr>
            <a:r>
              <a:rPr lang="ja-JP" altLang="en-US" sz="2800" b="1" dirty="0" smtClean="0">
                <a:solidFill>
                  <a:schemeClr val="tx2"/>
                </a:solidFill>
                <a:latin typeface="+mj-lt"/>
              </a:rPr>
              <a:t>実質賃金の伸びは緩慢なままの見込み</a:t>
            </a:r>
            <a:endParaRPr lang="en-GB" sz="2800" b="1" dirty="0">
              <a:solidFill>
                <a:schemeClr val="tx2"/>
              </a:solidFill>
              <a:latin typeface="+mj-lt"/>
            </a:endParaRPr>
          </a:p>
        </p:txBody>
      </p:sp>
      <p:sp>
        <p:nvSpPr>
          <p:cNvPr id="16" name="TextBox 15"/>
          <p:cNvSpPr txBox="1"/>
          <p:nvPr/>
        </p:nvSpPr>
        <p:spPr>
          <a:xfrm>
            <a:off x="-277017" y="1322004"/>
            <a:ext cx="5063780" cy="584775"/>
          </a:xfrm>
          <a:prstGeom prst="rect">
            <a:avLst/>
          </a:prstGeom>
          <a:noFill/>
        </p:spPr>
        <p:txBody>
          <a:bodyPr wrap="square" rtlCol="0">
            <a:spAutoFit/>
          </a:bodyPr>
          <a:lstStyle/>
          <a:p>
            <a:pPr lvl="0" algn="ctr"/>
            <a:r>
              <a:rPr lang="ja-JP" altLang="en-US" sz="2000" b="1" dirty="0">
                <a:solidFill>
                  <a:schemeClr val="bg2">
                    <a:lumMod val="10000"/>
                  </a:schemeClr>
                </a:solidFill>
                <a:latin typeface="Calibri" pitchFamily="34" charset="0"/>
              </a:rPr>
              <a:t>失業</a:t>
            </a:r>
            <a:r>
              <a:rPr lang="ja-JP" altLang="en-US" sz="2000" b="1" dirty="0" smtClean="0">
                <a:solidFill>
                  <a:schemeClr val="bg2">
                    <a:lumMod val="10000"/>
                  </a:schemeClr>
                </a:solidFill>
                <a:latin typeface="Calibri" pitchFamily="34" charset="0"/>
              </a:rPr>
              <a:t>と過少雇用</a:t>
            </a:r>
            <a:r>
              <a:rPr lang="en-GB" sz="2000" b="1" dirty="0" smtClean="0">
                <a:solidFill>
                  <a:schemeClr val="bg2">
                    <a:lumMod val="10000"/>
                  </a:schemeClr>
                </a:solidFill>
                <a:latin typeface="Calibri" pitchFamily="34" charset="0"/>
              </a:rPr>
              <a:t/>
            </a:r>
            <a:br>
              <a:rPr lang="en-GB" sz="2000" b="1" dirty="0" smtClean="0">
                <a:solidFill>
                  <a:schemeClr val="bg2">
                    <a:lumMod val="10000"/>
                  </a:schemeClr>
                </a:solidFill>
                <a:latin typeface="Calibri" pitchFamily="34" charset="0"/>
              </a:rPr>
            </a:br>
            <a:r>
              <a:rPr lang="en-GB" sz="1200" i="1" dirty="0" smtClean="0">
                <a:solidFill>
                  <a:schemeClr val="bg2">
                    <a:lumMod val="10000"/>
                  </a:schemeClr>
                </a:solidFill>
                <a:latin typeface="Calibri" pitchFamily="34" charset="0"/>
              </a:rPr>
              <a:t>OECD</a:t>
            </a:r>
            <a:r>
              <a:rPr lang="ja-JP" altLang="en-US" sz="1200" i="1" dirty="0" smtClean="0">
                <a:solidFill>
                  <a:schemeClr val="bg2">
                    <a:lumMod val="10000"/>
                  </a:schemeClr>
                </a:solidFill>
                <a:latin typeface="Calibri" pitchFamily="34" charset="0"/>
              </a:rPr>
              <a:t>諸国、労働力人口に占める割合</a:t>
            </a:r>
            <a:endParaRPr lang="en-GB" sz="1200" i="1" dirty="0">
              <a:solidFill>
                <a:schemeClr val="bg2">
                  <a:lumMod val="10000"/>
                </a:schemeClr>
              </a:solidFill>
              <a:latin typeface="Calibri" pitchFamily="34" charset="0"/>
            </a:endParaRPr>
          </a:p>
        </p:txBody>
      </p:sp>
      <p:sp>
        <p:nvSpPr>
          <p:cNvPr id="11" name="TextBox 10"/>
          <p:cNvSpPr txBox="1"/>
          <p:nvPr/>
        </p:nvSpPr>
        <p:spPr>
          <a:xfrm>
            <a:off x="166825" y="6165304"/>
            <a:ext cx="7717543" cy="646331"/>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ja-JP" altLang="en-US" sz="1200" dirty="0">
                <a:solidFill>
                  <a:schemeClr val="bg2">
                    <a:lumMod val="10000"/>
                  </a:schemeClr>
                </a:solidFill>
                <a:latin typeface="Calibri" panose="020F0502020204030204" pitchFamily="34" charset="0"/>
              </a:rPr>
              <a:t>実質賃金</a:t>
            </a:r>
            <a:r>
              <a:rPr lang="ja-JP" altLang="en-US" sz="1200" dirty="0" smtClean="0">
                <a:solidFill>
                  <a:schemeClr val="bg2">
                    <a:lumMod val="10000"/>
                  </a:schemeClr>
                </a:solidFill>
                <a:latin typeface="Calibri" panose="020F0502020204030204" pitchFamily="34" charset="0"/>
              </a:rPr>
              <a:t>は雇用者一人当たりの報酬を</a:t>
            </a:r>
            <a:r>
              <a:rPr lang="en-US" altLang="ja-JP" sz="1200" dirty="0" smtClean="0">
                <a:solidFill>
                  <a:schemeClr val="bg2">
                    <a:lumMod val="10000"/>
                  </a:schemeClr>
                </a:solidFill>
                <a:latin typeface="Calibri" panose="020F0502020204030204" pitchFamily="34" charset="0"/>
              </a:rPr>
              <a:t>GDP</a:t>
            </a:r>
            <a:r>
              <a:rPr lang="ja-JP" altLang="en-US" sz="1200" dirty="0" smtClean="0">
                <a:solidFill>
                  <a:schemeClr val="bg2">
                    <a:lumMod val="10000"/>
                  </a:schemeClr>
                </a:solidFill>
                <a:latin typeface="Calibri" panose="020F0502020204030204" pitchFamily="34" charset="0"/>
              </a:rPr>
              <a:t>デフレータで実質化した。</a:t>
            </a:r>
            <a:endParaRPr lang="en-US" altLang="ja-JP" sz="1200" dirty="0" smtClean="0">
              <a:solidFill>
                <a:schemeClr val="bg2">
                  <a:lumMod val="10000"/>
                </a:schemeClr>
              </a:solidFill>
              <a:latin typeface="Calibri" panose="020F0502020204030204" pitchFamily="34" charset="0"/>
            </a:endParaRPr>
          </a:p>
          <a:p>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OECD Economic Outlook </a:t>
            </a:r>
            <a:r>
              <a:rPr lang="ja-JP" altLang="en-US" sz="1200" dirty="0" smtClean="0">
                <a:solidFill>
                  <a:schemeClr val="bg2">
                    <a:lumMod val="10000"/>
                  </a:schemeClr>
                </a:solidFill>
                <a:latin typeface="Calibri" panose="020F0502020204030204" pitchFamily="34" charset="0"/>
              </a:rPr>
              <a:t>データベース（</a:t>
            </a:r>
            <a:r>
              <a:rPr lang="en-US" altLang="ja-JP" sz="1200" dirty="0" smtClean="0">
                <a:solidFill>
                  <a:schemeClr val="bg2">
                    <a:lumMod val="10000"/>
                  </a:schemeClr>
                </a:solidFill>
                <a:latin typeface="Calibri" panose="020F0502020204030204" pitchFamily="34" charset="0"/>
              </a:rPr>
              <a:t>2017</a:t>
            </a:r>
            <a:r>
              <a:rPr lang="ja-JP" altLang="en-US" sz="1200" dirty="0" smtClean="0">
                <a:solidFill>
                  <a:schemeClr val="bg2">
                    <a:lumMod val="10000"/>
                  </a:schemeClr>
                </a:solidFill>
                <a:latin typeface="Calibri" panose="020F0502020204030204" pitchFamily="34" charset="0"/>
              </a:rPr>
              <a:t>年６月）</a:t>
            </a:r>
            <a:r>
              <a:rPr lang="en-US" sz="1200" dirty="0" smtClean="0">
                <a:solidFill>
                  <a:schemeClr val="bg2">
                    <a:lumMod val="10000"/>
                  </a:schemeClr>
                </a:solidFill>
                <a:latin typeface="Calibri" panose="020F0502020204030204" pitchFamily="34" charset="0"/>
              </a:rPr>
              <a:t>; </a:t>
            </a:r>
            <a:r>
              <a:rPr lang="en-US" sz="1200" dirty="0">
                <a:solidFill>
                  <a:schemeClr val="bg2">
                    <a:lumMod val="10000"/>
                  </a:schemeClr>
                </a:solidFill>
                <a:latin typeface="Calibri" panose="020F0502020204030204" pitchFamily="34" charset="0"/>
              </a:rPr>
              <a:t>OECD Employment </a:t>
            </a:r>
            <a:r>
              <a:rPr lang="ja-JP" altLang="en-US" sz="1200" dirty="0" smtClean="0">
                <a:solidFill>
                  <a:schemeClr val="bg2">
                    <a:lumMod val="10000"/>
                  </a:schemeClr>
                </a:solidFill>
                <a:latin typeface="Calibri" panose="020F0502020204030204" pitchFamily="34" charset="0"/>
              </a:rPr>
              <a:t>データベース</a:t>
            </a:r>
            <a:r>
              <a:rPr lang="en-US" sz="1200" dirty="0" smtClean="0">
                <a:solidFill>
                  <a:schemeClr val="bg2">
                    <a:lumMod val="10000"/>
                  </a:schemeClr>
                </a:solidFill>
                <a:latin typeface="Calibri" panose="020F0502020204030204" pitchFamily="34" charset="0"/>
              </a:rPr>
              <a:t>; </a:t>
            </a:r>
            <a:r>
              <a:rPr lang="zh-TW" altLang="en-US" sz="1200" dirty="0">
                <a:solidFill>
                  <a:schemeClr val="bg2">
                    <a:lumMod val="10000"/>
                  </a:schemeClr>
                </a:solidFill>
                <a:latin typeface="Calibri" panose="020F0502020204030204" pitchFamily="34" charset="0"/>
              </a:rPr>
              <a:t>米国労働</a:t>
            </a:r>
            <a:r>
              <a:rPr lang="zh-TW" altLang="en-US" sz="1200" dirty="0" smtClean="0">
                <a:solidFill>
                  <a:schemeClr val="bg2">
                    <a:lumMod val="10000"/>
                  </a:schemeClr>
                </a:solidFill>
                <a:latin typeface="Calibri" panose="020F0502020204030204" pitchFamily="34" charset="0"/>
              </a:rPr>
              <a:t>統計局</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ユーロスタット</a:t>
            </a:r>
            <a:r>
              <a:rPr lang="en-US" sz="1200" dirty="0" smtClean="0">
                <a:solidFill>
                  <a:schemeClr val="bg2">
                    <a:lumMod val="10000"/>
                  </a:schemeClr>
                </a:solidFill>
                <a:latin typeface="Calibri" panose="020F0502020204030204" pitchFamily="34" charset="0"/>
              </a:rPr>
              <a:t>; </a:t>
            </a:r>
            <a:r>
              <a:rPr lang="ja-JP" altLang="en-US" sz="1200" dirty="0">
                <a:solidFill>
                  <a:schemeClr val="bg2">
                    <a:lumMod val="10000"/>
                  </a:schemeClr>
                </a:solidFill>
                <a:latin typeface="Calibri" panose="020F0502020204030204" pitchFamily="34" charset="0"/>
              </a:rPr>
              <a:t>総務省統計局</a:t>
            </a:r>
            <a:r>
              <a:rPr lang="en-US" sz="1200" dirty="0" smtClean="0">
                <a:solidFill>
                  <a:schemeClr val="bg2">
                    <a:lumMod val="10000"/>
                  </a:schemeClr>
                </a:solidFill>
                <a:latin typeface="Calibri" panose="020F0502020204030204" pitchFamily="34" charset="0"/>
              </a:rPr>
              <a:t>.</a:t>
            </a:r>
          </a:p>
        </p:txBody>
      </p:sp>
      <p:sp>
        <p:nvSpPr>
          <p:cNvPr id="8" name="TextBox 7"/>
          <p:cNvSpPr txBox="1"/>
          <p:nvPr/>
        </p:nvSpPr>
        <p:spPr>
          <a:xfrm>
            <a:off x="4307285" y="1313126"/>
            <a:ext cx="5063780" cy="584775"/>
          </a:xfrm>
          <a:prstGeom prst="rect">
            <a:avLst/>
          </a:prstGeom>
          <a:noFill/>
        </p:spPr>
        <p:txBody>
          <a:bodyPr wrap="square" rtlCol="0">
            <a:spAutoFit/>
          </a:bodyPr>
          <a:lstStyle/>
          <a:p>
            <a:pPr lvl="0" algn="ctr"/>
            <a:r>
              <a:rPr lang="ja-JP" altLang="en-US" sz="2000" b="1" dirty="0" smtClean="0">
                <a:solidFill>
                  <a:schemeClr val="bg2">
                    <a:lumMod val="10000"/>
                  </a:schemeClr>
                </a:solidFill>
                <a:latin typeface="Calibri" pitchFamily="34" charset="0"/>
              </a:rPr>
              <a:t>実質賃金上昇率</a:t>
            </a:r>
            <a:endParaRPr lang="en-US" sz="2000" b="1" dirty="0" smtClean="0">
              <a:solidFill>
                <a:schemeClr val="bg2">
                  <a:lumMod val="10000"/>
                </a:schemeClr>
              </a:solidFill>
              <a:latin typeface="Calibri" pitchFamily="34" charset="0"/>
            </a:endParaRPr>
          </a:p>
          <a:p>
            <a:pPr lvl="0" algn="ctr"/>
            <a:r>
              <a:rPr lang="ja-JP" altLang="en-US" sz="1200" i="1" dirty="0" smtClean="0">
                <a:solidFill>
                  <a:srgbClr val="E6E6E6">
                    <a:lumMod val="10000"/>
                  </a:srgbClr>
                </a:solidFill>
                <a:latin typeface="Calibri" pitchFamily="34" charset="0"/>
              </a:rPr>
              <a:t>黒の横線は</a:t>
            </a:r>
            <a:r>
              <a:rPr lang="en-US" sz="1200" dirty="0" smtClean="0">
                <a:solidFill>
                  <a:srgbClr val="E6E6E6">
                    <a:lumMod val="10000"/>
                  </a:srgbClr>
                </a:solidFill>
                <a:latin typeface="Calibri" pitchFamily="34" charset="0"/>
              </a:rPr>
              <a:t>1987-2007</a:t>
            </a:r>
            <a:r>
              <a:rPr lang="ja-JP" altLang="en-US" sz="1200" dirty="0" smtClean="0">
                <a:solidFill>
                  <a:srgbClr val="E6E6E6">
                    <a:lumMod val="10000"/>
                  </a:srgbClr>
                </a:solidFill>
                <a:latin typeface="Calibri" pitchFamily="34" charset="0"/>
              </a:rPr>
              <a:t>年の平均</a:t>
            </a:r>
            <a:endParaRPr lang="en-US" sz="1200" dirty="0">
              <a:solidFill>
                <a:schemeClr val="bg2">
                  <a:lumMod val="10000"/>
                </a:schemeClr>
              </a:solidFill>
              <a:latin typeface="Calibri" pitchFamily="34" charset="0"/>
            </a:endParaRPr>
          </a:p>
        </p:txBody>
      </p:sp>
    </p:spTree>
    <p:extLst>
      <p:ext uri="{BB962C8B-B14F-4D97-AF65-F5344CB8AC3E}">
        <p14:creationId xmlns:p14="http://schemas.microsoft.com/office/powerpoint/2010/main" val="2487611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3.xml><?xml version="1.0" encoding="utf-8"?>
<p:properties xmlns:p="http://schemas.microsoft.com/office/2006/metadata/properties" xmlns:xsi="http://www.w3.org/2001/XMLSchema-instance" xmlns:pc="http://schemas.microsoft.com/office/infopath/2007/PartnerControls">
  <documentManagement>
    <bc65155f859f476689f41d2e239f3b65 xmlns="464847da-6e18-4144-8ad5-5857903e06b6">
      <Terms xmlns="http://schemas.microsoft.com/office/infopath/2007/PartnerControls"/>
    </bc65155f859f476689f41d2e239f3b65>
    <OECDProjectLookup xmlns="b028c3f4-2795-4946-841c-2e1644b148e5">175</OECDProjectLookup>
    <OECDKimBussinessContext xmlns="54c4cd27-f286-408f-9ce0-33c1e0f3ab39" xsi:nil="true"/>
    <eSharePWBTaxHTField0 xmlns="c9f238dd-bb73-4aef-a7a5-d644ad823e52">(n/a)|3adabb5f-45b7-4a20-bdde-219e8d9477af</eSharePWBTaxHTField0>
    <IconOverlay xmlns="http://schemas.microsoft.com/sharepoint/v4" xsi:nil="true"/>
    <DocumentSetDescription xmlns="http://schemas.microsoft.com/sharepoint/v3" xsi:nil="true"/>
    <OECDPinnedBy xmlns="b028c3f4-2795-4946-841c-2e1644b148e5">
      <UserInfo>
        <DisplayName/>
        <AccountId xsi:nil="true"/>
        <AccountType/>
      </UserInfo>
    </OECDPinnedBy>
    <OECDExpirationDate xmlns="464847da-6e18-4144-8ad5-5857903e06b6" xsi:nil="true"/>
    <OECDTagsCache xmlns="b028c3f4-2795-4946-841c-2e1644b148e5" xsi:nil="true"/>
    <eShareCommitteeTaxHTField0 xmlns="c9f238dd-bb73-4aef-a7a5-d644ad823e52" xsi:nil="true"/>
    <OECDProjectManager xmlns="b028c3f4-2795-4946-841c-2e1644b148e5">
      <UserInfo>
        <DisplayName>BLONDAL Sveinbjorn, ECO/MPD</DisplayName>
        <AccountId>157</AccountId>
        <AccountType/>
      </UserInfo>
    </OECDProjectManager>
    <OECDKimProvenance xmlns="54c4cd27-f286-408f-9ce0-33c1e0f3ab39" xsi:nil="true"/>
    <OECDMainProject xmlns="b028c3f4-2795-4946-841c-2e1644b148e5" xsi:nil="true"/>
    <k521ff600dac4d78b40e1e44ce493525 xmlns="b028c3f4-2795-4946-841c-2e1644b148e5">
      <Terms xmlns="http://schemas.microsoft.com/office/infopath/2007/PartnerControls">
        <TermInfo xmlns="http://schemas.microsoft.com/office/infopath/2007/PartnerControls">
          <TermName xmlns="http://schemas.microsoft.com/office/infopath/2007/PartnerControls">ECO/PSB/MPD</TermName>
          <TermId xmlns="http://schemas.microsoft.com/office/infopath/2007/PartnerControls">41b6dea0-e539-4420-b8fd-7640bad1f7d2</TermId>
        </TermInfo>
      </Terms>
    </k521ff600dac4d78b40e1e44ce493525>
    <OECDKimStatus xmlns="54c4cd27-f286-408f-9ce0-33c1e0f3ab39">Draft</OECDKimStatus>
    <eShareCountryTaxHTField0 xmlns="c9f238dd-bb73-4aef-a7a5-d644ad823e52" xsi:nil="true"/>
    <eShareTopicTaxHTField0 xmlns="c9f238dd-bb73-4aef-a7a5-d644ad823e52">Economic growth|9eba0011-22c6-4045-a791-62556867fb22</eShareTopicTaxHTField0>
    <eShareKeywordsTaxHTField0 xmlns="c9f238dd-bb73-4aef-a7a5-d644ad823e52">Economic Outlook|a9443a1a-b32f-49f3-97a5-13870ae66f90</eShareKeywordsTaxHTField0>
    <OECDProjectMembers xmlns="b028c3f4-2795-4946-841c-2e1644b148e5">
      <UserInfo>
        <DisplayName>FAKIH Isabelle, ECO/MPD</DisplayName>
        <AccountId>69</AccountId>
        <AccountType/>
      </UserInfo>
      <UserInfo>
        <DisplayName>Spliethoff_Admin</DisplayName>
        <AccountId>392</AccountId>
        <AccountType/>
      </UserInfo>
      <UserInfo>
        <DisplayName>CAVALLERI Maria Chiara, ECO/MAD</DisplayName>
        <AccountId>641</AccountId>
        <AccountType/>
      </UserInfo>
      <UserInfo>
        <DisplayName>GOMEZ PALACIO Ines, ECO/CSB</DisplayName>
        <AccountId>627</AccountId>
        <AccountType/>
      </UserInfo>
      <UserInfo>
        <DisplayName>KOH Seung-Hee, ECO/MPD</DisplayName>
        <AccountId>391</AccountId>
        <AccountType/>
      </UserInfo>
      <UserInfo>
        <DisplayName>KOPOIN Alexandre, ECO/MAD</DisplayName>
        <AccountId>665</AccountId>
        <AccountType/>
      </UserInfo>
      <UserInfo>
        <DisplayName>MEYER Jeroen, ECO/MAD</DisplayName>
        <AccountId>246</AccountId>
        <AccountType/>
      </UserInfo>
      <UserInfo>
        <DisplayName>MEYER ZU SCHLOCHTERN Casper, ECO</DisplayName>
        <AccountId>410</AccountId>
        <AccountType/>
      </UserInfo>
      <UserInfo>
        <DisplayName>OLLIVAUD Patrice, ECO/CS1</DisplayName>
        <AccountId>264</AccountId>
        <AccountType/>
      </UserInfo>
      <UserInfo>
        <DisplayName>ORLIANGE Patrice, ECO</DisplayName>
        <AccountId>523</AccountId>
        <AccountType/>
      </UserInfo>
      <UserInfo>
        <DisplayName>PAROLA Gil, ECO/MAD</DisplayName>
        <AccountId>333</AccountId>
        <AccountType/>
      </UserInfo>
      <UserInfo>
        <DisplayName>RUSTICELLI Elena, ECO/MAD</DisplayName>
        <AccountId>273</AccountId>
        <AccountType/>
      </UserInfo>
      <UserInfo>
        <DisplayName>SCHWELLNUS Cyrille, ECO/SPAD</DisplayName>
        <AccountId>216</AccountId>
        <AccountType/>
      </UserInfo>
      <UserInfo>
        <DisplayName>TOLY Sylvie, ECO/MAD</DisplayName>
        <AccountId>252</AccountId>
        <AccountType/>
      </UserInfo>
      <UserInfo>
        <DisplayName>TURNER David, ECO/MAD</DisplayName>
        <AccountId>137</AccountId>
        <AccountType/>
      </UserInfo>
      <UserInfo>
        <DisplayName>BAKER Mark, ECO/CS6</DisplayName>
        <AccountId>761</AccountId>
        <AccountType/>
      </UserInfo>
      <UserInfo>
        <DisplayName>BLONDAL Sveinbjorn, ECO/MPD</DisplayName>
        <AccountId>157</AccountId>
        <AccountType/>
      </UserInfo>
      <UserInfo>
        <DisplayName>BOTEV Jarmila, ECO/MAD</DisplayName>
        <AccountId>715</AccountId>
        <AccountType/>
      </UserInfo>
      <UserInfo>
        <DisplayName>BREZILLON Jérôme, ECO/MPD</DisplayName>
        <AccountId>258</AccountId>
        <AccountType/>
      </UserInfo>
      <UserInfo>
        <DisplayName>CHRISTENSEN Ane Kathrine, ECO/MPD</DisplayName>
        <AccountId>231</AccountId>
        <AccountType/>
      </UserInfo>
      <UserInfo>
        <DisplayName>GUILLEMETTE Yvan, ECO/MAD</DisplayName>
        <AccountId>221</AccountId>
        <AccountType/>
      </UserInfo>
      <UserInfo>
        <DisplayName>O'FARRELL Rory, ECO/CS1</DisplayName>
        <AccountId>755</AccountId>
        <AccountType/>
      </UserInfo>
      <UserInfo>
        <DisplayName>PAIN Nigel, ECO/MPD</DisplayName>
        <AccountId>207</AccountId>
        <AccountType/>
      </UserInfo>
      <UserInfo>
        <DisplayName>RAWDANOWICZ Lukasz, ECO/MPD</DisplayName>
        <AccountId>189</AccountId>
        <AccountType/>
      </UserInfo>
      <UserInfo>
        <DisplayName>BARTOLINI David, ECO/PED</DisplayName>
        <AccountId>857</AccountId>
        <AccountType/>
      </UserInfo>
      <UserInfo>
        <DisplayName>BLOCH Debra, ECO/PED</DisplayName>
        <AccountId>255</AccountId>
        <AccountType/>
      </UserInfo>
      <UserInfo>
        <DisplayName>BLOECHLIGER Hansjoerg, ECO/CS4</DisplayName>
        <AccountId>223</AccountId>
        <AccountType/>
      </UserInfo>
      <UserInfo>
        <DisplayName>COURNEDE Boris, ECO/PED</DisplayName>
        <AccountId>200</AccountId>
        <AccountType/>
      </UserInfo>
      <UserInfo>
        <DisplayName>DENK Oliver, ELS/JAI</DisplayName>
        <AccountId>161</AccountId>
        <AccountType/>
      </UserInfo>
      <UserInfo>
        <DisplayName>FALL Falilou, ECO/CS4</DisplayName>
        <AccountId>475</AccountId>
        <AccountType/>
      </UserInfo>
      <UserInfo>
        <DisplayName>FOURNIER Jean-Marc, ECO/PED</DisplayName>
        <AccountId>206</AccountId>
        <AccountType/>
      </UserInfo>
      <UserInfo>
        <DisplayName>GARDA Paula, ECO/CS4</DisplayName>
        <AccountId>513</AccountId>
        <AccountType/>
      </UserInfo>
      <UserInfo>
        <DisplayName>HOELLER Peter, ECO/PED</DisplayName>
        <AccountId>188</AccountId>
        <AccountType/>
      </UserInfo>
      <UserInfo>
        <DisplayName>RUTKOSKI Celia, ECO/PED</DisplayName>
        <AccountId>181</AccountId>
        <AccountType/>
      </UserInfo>
      <UserInfo>
        <DisplayName>STOSSBERG Sibylle, ECO/PED</DisplayName>
        <AccountId>829</AccountId>
        <AccountType/>
      </UserInfo>
      <UserInfo>
        <DisplayName>ADALET MCGOWAN Muge, ECO/SPAD</DisplayName>
        <AccountId>193</AccountId>
        <AccountType/>
      </UserInfo>
      <UserInfo>
        <DisplayName>ALBRIZIO Silvia, ECO/SPAD</DisplayName>
        <AccountId>559</AccountId>
        <AccountType/>
      </UserInfo>
      <UserInfo>
        <DisplayName>ANDREWS Dan, ECO/SPAD</DisplayName>
        <AccountId>184</AccountId>
        <AccountType/>
      </UserInfo>
      <UserInfo>
        <DisplayName>DLUGOSCH Dennis, ECO/MAD</DisplayName>
        <AccountId>855</AccountId>
        <AccountType/>
      </UserInfo>
      <UserInfo>
        <DisplayName>JOHANSSON Asa, ECO/CS5</DisplayName>
        <AccountId>190</AccountId>
        <AccountType/>
      </UserInfo>
      <UserInfo>
        <DisplayName>KOZLUK Tomasz, ECO/SPAD</DisplayName>
        <AccountId>170</AccountId>
        <AccountType/>
      </UserInfo>
      <UserInfo>
        <DisplayName>MICHELSON Sarah, ECO/SPAD</DisplayName>
        <AccountId>625</AccountId>
        <AccountType/>
      </UserInfo>
      <UserInfo>
        <DisplayName>NICOLETTI Giuseppe, ECO/SPAD</DisplayName>
        <AccountId>415</AccountId>
        <AccountType/>
      </UserInfo>
      <UserInfo>
        <DisplayName>SAIA Alessandro, ECO/SPAD</DisplayName>
        <AccountId>709</AccountId>
        <AccountType/>
      </UserInfo>
      <UserInfo>
        <DisplayName>SKEIE Oystein, ECO/SPAD</DisplayName>
        <AccountId>589</AccountId>
        <AccountType/>
      </UserInfo>
      <UserInfo>
        <DisplayName>TIMILIOTIS Christina, ECO/SPAD</DisplayName>
        <AccountId>856</AccountId>
        <AccountType/>
      </UserInfo>
      <UserInfo>
        <DisplayName>ABETTAN Caroline, ECO/SSD</DisplayName>
        <AccountId>66</AccountId>
        <AccountType/>
      </UserInfo>
      <UserInfo>
        <DisplayName>CALDERA SANCHEZ Aida, ECO/CS6</DisplayName>
        <AccountId>217</AccountId>
        <AccountType/>
      </UserInfo>
      <UserInfo>
        <DisplayName>CAUSA Orsetta, ECO/SSD</DisplayName>
        <AccountId>212</AccountId>
        <AccountType/>
      </UserInfo>
      <UserInfo>
        <DisplayName>CAVACIUTI Agnès, ECO/SSD</DisplayName>
        <AccountId>329</AccountId>
        <AccountType/>
      </UserInfo>
      <UserInfo>
        <DisplayName>DE SERRES Alain, ECO/SSD</DisplayName>
        <AccountId>183</AccountId>
        <AccountType/>
      </UserInfo>
      <UserInfo>
        <DisplayName>EGERT Balázs, ECO/SSD</DisplayName>
        <AccountId>166</AccountId>
        <AccountType/>
      </UserInfo>
      <UserInfo>
        <DisplayName>GAL Peter, ECO/SSD</DisplayName>
        <AccountId>727</AccountId>
        <AccountType/>
      </UserInfo>
      <UserInfo>
        <DisplayName>HERMANSEN Mikkel, ECO/SSD</DisplayName>
        <AccountId>746</AccountId>
        <AccountType/>
      </UserInfo>
      <UserInfo>
        <DisplayName>RASMUSSEN Morten, ECO/SSD</DisplayName>
        <AccountId>784</AccountId>
        <AccountType/>
      </UserInfo>
      <UserInfo>
        <DisplayName>ROEHN Oliver, ECO/SSD</DisplayName>
        <AccountId>175</AccountId>
        <AccountType/>
      </UserInfo>
      <UserInfo>
        <DisplayName>RUIZ Nicolas, ECO/SSD</DisplayName>
        <AccountId>608</AccountId>
        <AccountType/>
      </UserInfo>
      <UserInfo>
        <DisplayName>THEISING Adam, ECO/SSD</DisplayName>
        <AccountId>726</AccountId>
        <AccountType/>
      </UserInfo>
      <UserInfo>
        <DisplayName>WANNER Isabelle, ECO/SSD</DisplayName>
        <AccountId>253</AccountId>
        <AccountType/>
      </UserInfo>
      <UserInfo>
        <DisplayName>YASHIRO Naomitsu, ECO/CS5</DisplayName>
        <AccountId>498</AccountId>
        <AccountType/>
      </UserInfo>
      <UserInfo>
        <DisplayName>KASTROP Christian, ECO/PSB</DisplayName>
        <AccountId>660</AccountId>
        <AccountType/>
      </UserInfo>
      <UserInfo>
        <DisplayName>AMELI Nadia, ECO/CS</DisplayName>
        <AccountId>595</AccountId>
        <AccountType/>
      </UserInfo>
      <UserInfo>
        <DisplayName>BORINAN Patricia, ECO/CSB</DisplayName>
        <AccountId>67</AccountId>
        <AccountType/>
      </UserInfo>
      <UserInfo>
        <DisplayName>BRANDT Nicola, ECO/CS1</DisplayName>
        <AccountId>154</AccountId>
        <AccountType/>
      </UserInfo>
      <UserInfo>
        <DisplayName>LUONG Isabelle, ECO/CS1</DisplayName>
        <AccountId>248</AccountId>
        <AccountType/>
      </UserInfo>
      <UserInfo>
        <DisplayName>LEGENDRE Anne, ECO/CS4</DisplayName>
        <AccountId>259</AccountId>
        <AccountType/>
      </UserInfo>
      <UserInfo>
        <DisplayName>SICARI Patrizio, ECO/CS1</DisplayName>
        <AccountId>235</AccountId>
        <AccountType/>
      </UserInfo>
      <UserInfo>
        <DisplayName>CAREY David, ECO/CS1</DisplayName>
        <AccountId>172</AccountId>
        <AccountType/>
      </UserInfo>
      <UserInfo>
        <DisplayName>LUU Corinne, ECO/MPD</DisplayName>
        <AccountId>723</AccountId>
        <AccountType/>
      </UserInfo>
      <UserInfo>
        <DisplayName>VUJANOVIC Petar, ECO/CS1</DisplayName>
        <AccountId>210</AccountId>
        <AccountType/>
      </UserInfo>
      <UserInfo>
        <DisplayName>GOUJARD Antoine, ECO/CS5</DisplayName>
        <AccountId>232</AccountId>
        <AccountType/>
      </UserInfo>
      <UserInfo>
        <DisplayName>GIORNO Claude, ECO/CS1</DisplayName>
        <AccountId>234</AccountId>
        <AccountType/>
      </UserInfo>
      <UserInfo>
        <DisplayName>FRANK Mee-Lan, ECO/CS1</DisplayName>
        <AccountId>95</AccountId>
        <AccountType/>
      </UserInfo>
      <UserInfo>
        <DisplayName>JARRETT Peter, ECO/CS1</DisplayName>
        <AccountId>126</AccountId>
        <AccountType/>
      </UserInfo>
      <UserInfo>
        <DisplayName>KURZWEG Dacil, ECO/CS5</DisplayName>
        <AccountId>647</AccountId>
        <AccountType/>
      </UserInfo>
      <UserInfo>
        <DisplayName>RAKOTOARISOA Krystel, ECO/MSU</DisplayName>
        <AccountId>804</AccountId>
        <AccountType/>
      </UserInfo>
      <UserInfo>
        <DisplayName>AZZOPARDI Damien, ECO/CS2</DisplayName>
        <AccountId>758</AccountId>
        <AccountType/>
      </UserInfo>
      <UserInfo>
        <DisplayName>BEYELER Brigitte, ECO/CS2</DisplayName>
        <AccountId>790</AccountId>
        <AccountType/>
      </UserInfo>
      <UserInfo>
        <DisplayName>DUGAIN Valery, ECO/CS2</DisplayName>
        <AccountId>404</AccountId>
        <AccountType/>
      </UserInfo>
      <UserInfo>
        <DisplayName>RABESONA Josette, ECO/CS2</DisplayName>
        <AccountId>196</AccountId>
        <AccountType/>
      </UserInfo>
      <UserInfo>
        <DisplayName>GONZALEZ PANDIELLA Alberto, ECO/CS4</DisplayName>
        <AccountId>451</AccountId>
        <AccountType/>
      </UserInfo>
      <UserInfo>
        <DisplayName>HAUGH David, ECO/MAD</DisplayName>
        <AccountId>130</AccountId>
        <AccountType/>
      </UserInfo>
      <UserInfo>
        <DisplayName>JIN Yosuke, ECO/CS6</DisplayName>
        <AccountId>225</AccountId>
        <AccountType/>
      </UserInfo>
      <UserInfo>
        <DisplayName>O'BRIEN Paul, ECO/CS5</DisplayName>
        <AccountId>160</AccountId>
        <AccountType/>
      </UserInfo>
      <UserInfo>
        <DisplayName>DOUGHERTY Sean, GOV/BUD</DisplayName>
        <AccountId>203</AccountId>
        <AccountType/>
      </UserInfo>
      <UserInfo>
        <DisplayName>MILLAR Jonathan, ECO/CS2</DisplayName>
        <AccountId>725</AccountId>
        <AccountType/>
      </UserInfo>
      <UserInfo>
        <DisplayName>SUTHERLAND Douglas, ECO/CS2</DisplayName>
        <AccountId>201</AccountId>
        <AccountType/>
      </UserInfo>
      <UserInfo>
        <DisplayName>INARRITU Mikel, ECO/MSU</DisplayName>
        <AccountId>487</AccountId>
        <AccountType/>
      </UserInfo>
      <UserInfo>
        <DisplayName>LENAIN Patrick, ECO/CS2</DisplayName>
        <AccountId>129</AccountId>
        <AccountType/>
      </UserInfo>
      <UserInfo>
        <DisplayName>RODRIGUEZ-VARGAS Adolfo, ECO/CS2</DisplayName>
        <AccountId>835</AccountId>
        <AccountType/>
      </UserInfo>
      <UserInfo>
        <DisplayName>BURGOS Mercedes, ECO/CS3</DisplayName>
        <AccountId>689</AccountId>
        <AccountType/>
      </UserInfo>
      <UserInfo>
        <DisplayName>DUFOUR Nadine, ECO/CS3</DisplayName>
        <AccountId>96</AccountId>
        <AccountType/>
      </UserInfo>
      <UserInfo>
        <DisplayName>CHALAUX Thomas, ECO/MAD</DisplayName>
        <AccountId>186</AccountId>
        <AccountType/>
      </UserInfo>
      <UserInfo>
        <DisplayName>DANIEL Lutécia, ECO/CS3</DisplayName>
        <AccountId>309</AccountId>
        <AccountType/>
      </UserInfo>
      <UserInfo>
        <DisplayName>GUERARD Béatrice, ECO/CS5</DisplayName>
        <AccountId>327</AccountId>
        <AccountType/>
      </UserInfo>
      <UserInfo>
        <DisplayName>BIAN Chunyan, ECO/CS3</DisplayName>
        <AccountId>750</AccountId>
        <AccountType/>
      </UserInfo>
      <UserInfo>
        <DisplayName>MOLNAR Margit, ECO/CS3</DisplayName>
        <AccountId>213</AccountId>
        <AccountType/>
      </UserInfo>
      <UserInfo>
        <DisplayName>WESTMORE Ben, ECO/CS6</DisplayName>
        <AccountId>403</AccountId>
        <AccountType/>
      </UserInfo>
      <UserInfo>
        <DisplayName>ANDRE Christophe, ECO/CS3</DisplayName>
        <AccountId>159</AccountId>
        <AccountType/>
      </UserInfo>
      <UserInfo>
        <DisplayName>PARELIUSSEN Jon, ECO/CS3</DisplayName>
        <AccountId>257</AccountId>
        <AccountType/>
      </UserInfo>
      <UserInfo>
        <DisplayName>FUKAWA Kohei, ECO/CS3</DisplayName>
        <AccountId>728</AccountId>
        <AccountType/>
      </UserInfo>
      <UserInfo>
        <DisplayName>JONES Randall, ECO/CS3</DisplayName>
        <AccountId>168</AccountId>
        <AccountType/>
      </UserInfo>
      <UserInfo>
        <DisplayName>KIM Myungkyoo, ECO/CS3</DisplayName>
        <AccountId>360</AccountId>
        <AccountType/>
      </UserInfo>
      <UserInfo>
        <DisplayName>ATABEK DEMIRHAN Aslihan, ECO/CS3</DisplayName>
        <AccountId>826</AccountId>
        <AccountType/>
      </UserInfo>
      <UserInfo>
        <DisplayName>CHANTELOUP Corinne, ECO/CS6</DisplayName>
        <AccountId>261</AccountId>
        <AccountType/>
      </UserInfo>
      <UserInfo>
        <DisplayName>KIM Eun Jung, ECO/CS5</DisplayName>
        <AccountId>805</AccountId>
        <AccountType/>
      </UserInfo>
      <UserInfo>
        <DisplayName>GONENC Rauf, ECO/CS3</DisplayName>
        <AccountId>174</AccountId>
        <AccountType/>
      </UserInfo>
      <UserInfo>
        <DisplayName>ZIEMANN Volker, ECO/CS3</DisplayName>
        <AccountId>315</AccountId>
        <AccountType/>
      </UserInfo>
      <UserInfo>
        <DisplayName>KOEN Vincent, ECO/CS3</DisplayName>
        <AccountId>121</AccountId>
        <AccountType/>
      </UserInfo>
      <UserInfo>
        <DisplayName>MORGAVI Hermes, ECO/CS4</DisplayName>
        <AccountId>600</AccountId>
        <AccountType/>
      </UserInfo>
      <UserInfo>
        <DisplayName>HEMMINGS Philip, ECO/CS2</DisplayName>
        <AccountId>150</AccountId>
        <AccountType/>
      </UserInfo>
      <UserInfo>
        <DisplayName>KOUTSOGEORGOPOULOU Vassiliki, ECO/CS4</DisplayName>
        <AccountId>300</AccountId>
        <AccountType/>
      </UserInfo>
      <UserInfo>
        <DisplayName>DE LA MAISONNEUVE Christine, ECO/CS4</DisplayName>
        <AccountId>219</AccountId>
        <AccountType/>
      </UserInfo>
      <UserInfo>
        <DisplayName>STRASKY Jan, ECO/CS6</DisplayName>
        <AccountId>471</AccountId>
        <AccountType/>
      </UserInfo>
      <UserInfo>
        <DisplayName>JOUMARD Isabelle, ECO/CS4</DisplayName>
        <AccountId>187</AccountId>
        <AccountType/>
      </UserInfo>
      <UserInfo>
        <DisplayName>SILA Urban, ECO/CS2</DisplayName>
        <AccountId>233</AccountId>
        <AccountType/>
      </UserInfo>
      <UserInfo>
        <DisplayName>JEMEC Natasa, ECO/CS4</DisplayName>
        <AccountId>759</AccountId>
        <AccountType/>
      </UserInfo>
      <UserInfo>
        <DisplayName>PINA Alvaro, ECO/CS6</DisplayName>
        <AccountId>131</AccountId>
        <AccountType/>
      </UserInfo>
      <UserInfo>
        <DisplayName>SORSA Piritta, ECO/CS4</DisplayName>
        <AccountId>115</AccountId>
        <AccountType/>
      </UserInfo>
      <UserInfo>
        <DisplayName>HASSLER Isabelle, ECO/CS5</DisplayName>
        <AccountId>802</AccountId>
        <AccountType/>
      </UserInfo>
      <UserInfo>
        <DisplayName>WICKRAMANAYAKE Heloise, ECO/CS1</DisplayName>
        <AccountId>87</AccountId>
        <AccountType/>
      </UserInfo>
      <UserInfo>
        <DisplayName>ALTON Theresa, ECO/CS5</DisplayName>
        <AccountId>870</AccountId>
        <AccountType/>
      </UserInfo>
      <UserInfo>
        <DisplayName>ARAUJO Sonia, ECO/CS2</DisplayName>
        <AccountId>305</AccountId>
        <AccountType/>
      </UserInfo>
      <UserInfo>
        <DisplayName>HOJ Jens-Christian, ECO/CS1</DisplayName>
        <AccountId>169</AccountId>
        <AccountType/>
      </UserInfo>
      <UserInfo>
        <DisplayName>LEWIS Christine, ECO/CS1</DisplayName>
        <AccountId>494</AccountId>
        <AccountType/>
      </UserInfo>
      <UserInfo>
        <DisplayName>MODISE Boipuso, ECO/CS5</DisplayName>
        <AccountId>816</AccountId>
        <AccountType/>
      </UserInfo>
      <UserInfo>
        <DisplayName>FUENTES HUTFILTER Andrés, ECO/CS5</DisplayName>
        <AccountId>177</AccountId>
        <AccountType/>
      </UserInfo>
      <UserInfo>
        <DisplayName>KAPPELER Andreas, ECO/SPAD</DisplayName>
        <AccountId>450</AccountId>
        <AccountType/>
      </UserInfo>
      <UserInfo>
        <DisplayName>KLEIN Caroline, ECO/CS6</DisplayName>
        <AccountId>152</AccountId>
        <AccountType/>
      </UserInfo>
      <UserInfo>
        <DisplayName>SMIDOVA Zuzana, ECO/CS6</DisplayName>
        <AccountId>134</AccountId>
        <AccountType/>
      </UserInfo>
      <UserInfo>
        <DisplayName>DEMMOU Lilas, ECO/CS6</DisplayName>
        <AccountId>262</AccountId>
        <AccountType/>
      </UserInfo>
      <UserInfo>
        <DisplayName>BEYNET Pierre, ECO/CS6</DisplayName>
        <AccountId>162</AccountId>
        <AccountType/>
      </UserInfo>
      <UserInfo>
        <DisplayName>WILKINSON-ERB Desney, ECO/MAD</DisplayName>
        <AccountId>269</AccountId>
        <AccountType/>
      </UserInfo>
      <UserInfo>
        <DisplayName>FULOP Gabor, ECO/CS6</DisplayName>
        <AccountId>587</AccountId>
        <AccountType/>
      </UserInfo>
      <UserInfo>
        <DisplayName>RICORDEAU Sylvie, ECO/CS6</DisplayName>
        <AccountId>93</AccountId>
        <AccountType/>
      </UserInfo>
      <UserInfo>
        <DisplayName>KIERZENKOWSKI Rafal, ECO/CS6</DisplayName>
        <AccountId>163</AccountId>
        <AccountType/>
      </UserInfo>
      <UserInfo>
        <DisplayName>ARNOLD Jens, ECO/CS4</DisplayName>
        <AccountId>176</AccountId>
        <AccountType/>
      </UserInfo>
      <UserInfo>
        <DisplayName>BUENO Matheus, ECO/CS6</DisplayName>
        <AccountId>687</AccountId>
        <AccountType/>
      </UserInfo>
      <UserInfo>
        <DisplayName>MACHLICA Gabriel, ECO/CS1</DisplayName>
        <AccountId>776</AccountId>
        <AccountType/>
      </UserInfo>
      <UserInfo>
        <DisplayName>FORD Robert, ECO/CSB</DisplayName>
        <AccountId>299</AccountId>
        <AccountType/>
      </UserInfo>
      <UserInfo>
        <DisplayName>HUMI Véronica, ECO/MAD</DisplayName>
        <AccountId>68</AccountId>
        <AccountType/>
      </UserInfo>
      <UserInfo>
        <DisplayName>PEREIRA Alvaro, ECO/CSB</DisplayName>
        <AccountId>658</AccountId>
        <AccountType/>
      </UserInfo>
      <UserInfo>
        <DisplayName>BARNARD Geoff, SGE</DisplayName>
        <AccountId>142</AccountId>
        <AccountType/>
      </UserInfo>
      <UserInfo>
        <DisplayName>BARNES Sebastian, ECO</DisplayName>
        <AccountId>116</AccountId>
        <AccountType/>
      </UserInfo>
      <UserInfo>
        <DisplayName>BURGHGRAEVE Agnès, ECO/MSU</DisplayName>
        <AccountId>314</AccountId>
        <AccountType/>
      </UserInfo>
      <UserInfo>
        <DisplayName>ELGHADAB Penny, ECO</DisplayName>
        <AccountId>83</AccountId>
        <AccountType/>
      </UserInfo>
      <UserInfo>
        <DisplayName>GUICHARD Stéphanie, SGE</DisplayName>
        <AccountId>229</AccountId>
        <AccountType/>
      </UserInfo>
      <UserInfo>
        <DisplayName>MANN Catherine, ECO</DisplayName>
        <AccountId>774</AccountId>
        <AccountType/>
      </UserInfo>
      <UserInfo>
        <DisplayName>PURTELL Susan, ECO</DisplayName>
        <AccountId>71</AccountId>
        <AccountType/>
      </UserInfo>
      <UserInfo>
        <DisplayName>STOKLE Wendy, ECO</DisplayName>
        <AccountId>65</AccountId>
        <AccountType/>
      </UserInfo>
      <UserInfo>
        <DisplayName>GWINNER Gabriele, EXD/CSI/TRA</DisplayName>
        <AccountId>466</AccountId>
        <AccountType/>
      </UserInfo>
      <UserInfo>
        <DisplayName>WITHERIDGE William, ECO</DisplayName>
        <AccountId>1227</AccountId>
        <AccountType/>
      </UserInfo>
      <UserInfo>
        <DisplayName>BRANNIGAN CONWAY Catherine, ECO/PSB</DisplayName>
        <AccountId>1403</AccountId>
        <AccountType/>
      </UserInfo>
      <UserInfo>
        <DisplayName>JOHAL Aman, ECO/MPD</DisplayName>
        <AccountId>1507</AccountId>
        <AccountType/>
      </UserInfo>
      <UserInfo>
        <DisplayName>KASAI Makoto, ECO/MPD</DisplayName>
        <AccountId>1723</AccountId>
        <AccountType/>
      </UserInfo>
      <UserInfo>
        <DisplayName>PARAMO Raquel, ECO/CSB</DisplayName>
        <AccountId>1429</AccountId>
        <AccountType/>
      </UserInfo>
      <UserInfo>
        <DisplayName>ARQUIE Axelle, ECO</DisplayName>
        <AccountId>1701</AccountId>
        <AccountType/>
      </UserInfo>
      <UserInfo>
        <DisplayName>GORI Filippo, ECO/MPD</DisplayName>
        <AccountId>1055</AccountId>
        <AccountType/>
      </UserInfo>
      <UserInfo>
        <DisplayName>PISU Mauro, ECO/CS5</DisplayName>
        <AccountId>243</AccountId>
        <AccountType/>
      </UserInfo>
      <UserInfo>
        <DisplayName>ROUZET Dorothee, ECO</DisplayName>
        <AccountId>1937</AccountId>
        <AccountType/>
      </UserInfo>
      <UserInfo>
        <DisplayName>BOLTON Anthony, ECO/CS4</DisplayName>
        <AccountId>507</AccountId>
        <AccountType/>
      </UserInfo>
      <UserInfo>
        <DisplayName>KAKANOV Evgeny, ECO/CS4</DisplayName>
        <AccountId>1557</AccountId>
        <AccountType/>
      </UserInfo>
      <UserInfo>
        <DisplayName>NIELSEN Sisse, ECO/CS3</DisplayName>
        <AccountId>332</AccountId>
        <AccountType/>
      </UserInfo>
      <UserInfo>
        <DisplayName>FOUCHER-HANTALA Sylvie, ECO/MPD</DisplayName>
        <AccountId>247</AccountId>
        <AccountType/>
      </UserInfo>
      <UserInfo>
        <DisplayName>Chenevier_Admin</DisplayName>
        <AccountId>1829</AccountId>
        <AccountType/>
      </UserInfo>
      <UserInfo>
        <DisplayName>GODBER Amelia, ECO/CS1</DisplayName>
        <AccountId>1532</AccountId>
        <AccountType/>
      </UserInfo>
      <UserInfo>
        <DisplayName>MANGA COLLARD Claude Annie, ECO/CS6</DisplayName>
        <AccountId>695</AccountId>
        <AccountType/>
      </UserInfo>
      <UserInfo>
        <DisplayName>GUÉRIN Pierre, ECO/CS1</DisplayName>
        <AccountId>1968</AccountId>
        <AccountType/>
      </UserInfo>
      <UserInfo>
        <DisplayName>PEDERSEN Klaus, ECO/CS1</DisplayName>
        <AccountId>2033</AccountId>
        <AccountType/>
      </UserInfo>
      <UserInfo>
        <DisplayName>MARAVALLE Alessandro, ECO/MPD</DisplayName>
        <AccountId>2068</AccountId>
        <AccountType/>
      </UserInfo>
      <UserInfo>
        <DisplayName>LEHNER Lukas, ECO</DisplayName>
        <AccountId>2050</AccountId>
        <AccountType/>
      </UserInfo>
    </OECDProjectMembers>
    <TaxCatchAll xmlns="ca82dde9-3436-4d3d-bddd-d31447390034">
      <Value>314</Value>
      <Value>370</Value>
      <Value>43</Value>
      <Value>399</Value>
    </TaxCatchAll>
    <OECDlanguage xmlns="ca82dde9-3436-4d3d-bddd-d31447390034">English</OECDlanguage>
    <OECDCommunityDocumentID xmlns="b028c3f4-2795-4946-841c-2e1644b148e5" xsi:nil="true"/>
    <eShareHorizProjTaxHTField0 xmlns="464847da-6e18-4144-8ad5-5857903e06b6" xsi:nil="true"/>
    <OECDCommunityDocumentURL xmlns="b028c3f4-2795-4946-841c-2e1644b148e5" xsi:nil="true"/>
    <OECDMeetingDate xmlns="54c4cd27-f286-408f-9ce0-33c1e0f3ab39" xsi:nil="true"/>
    <OECDAllRelatedUsers xmlns="464847da-6e18-4144-8ad5-5857903e06b6">
      <UserInfo>
        <DisplayName/>
        <AccountId xsi:nil="true"/>
        <AccountType/>
      </UserInfo>
    </OECDAllRelatedUsers>
    <OECDSharingStatus xmlns="b028c3f4-2795-4946-841c-2e1644b148e5" xsi:nil="true"/>
  </documentManagement>
</p:properties>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93773D153AD3C41920164F348570E54" ma:contentTypeVersion="627" ma:contentTypeDescription="" ma:contentTypeScope="" ma:versionID="5717caf216986462e4fe7afa7d4bcda3">
  <xsd:schema xmlns:xsd="http://www.w3.org/2001/XMLSchema" xmlns:xs="http://www.w3.org/2001/XMLSchema" xmlns:p="http://schemas.microsoft.com/office/2006/metadata/properties" xmlns:ns1="http://schemas.microsoft.com/sharepoint/v3" xmlns:ns2="54c4cd27-f286-408f-9ce0-33c1e0f3ab39" xmlns:ns3="464847da-6e18-4144-8ad5-5857903e06b6" xmlns:ns4="ca82dde9-3436-4d3d-bddd-d31447390034" xmlns:ns5="b028c3f4-2795-4946-841c-2e1644b148e5" xmlns:ns6="c9f238dd-bb73-4aef-a7a5-d644ad823e52" xmlns:ns7="http://schemas.microsoft.com/sharepoint/v4" targetNamespace="http://schemas.microsoft.com/office/2006/metadata/properties" ma:root="true" ma:fieldsID="2b733801d3139450aec37dd2679c5307" ns1:_="" ns2:_="" ns3:_="" ns4:_="" ns5:_="" ns6:_="" ns7:_="">
    <xsd:import namespace="http://schemas.microsoft.com/sharepoint/v3"/>
    <xsd:import namespace="54c4cd27-f286-408f-9ce0-33c1e0f3ab39"/>
    <xsd:import namespace="464847da-6e18-4144-8ad5-5857903e06b6"/>
    <xsd:import namespace="ca82dde9-3436-4d3d-bddd-d31447390034"/>
    <xsd:import namespace="b028c3f4-2795-4946-841c-2e1644b148e5"/>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Project_x003a_Project_x0020_status" minOccurs="0"/>
                <xsd:element ref="ns4:TaxCatchAllLabel" minOccurs="0"/>
                <xsd:element ref="ns2:OECDKimBussinessContext" minOccurs="0"/>
                <xsd:element ref="ns3:_dlc_DocIdPersistId" minOccurs="0"/>
                <xsd:element ref="ns4:TaxCatchAll" minOccurs="0"/>
                <xsd:element ref="ns7:IconOverlay" minOccurs="0"/>
                <xsd:element ref="ns3:_dlc_DocId" minOccurs="0"/>
                <xsd:element ref="ns2:OECDKimProvenance" minOccurs="0"/>
                <xsd:element ref="ns3:bc65155f859f476689f41d2e239f3b65" minOccurs="0"/>
                <xsd:element ref="ns5:k521ff600dac4d78b40e1e44ce493525"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0"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7" nillable="true" ma:displayName="Kim business context" ma:description="" ma:hidden="true" ma:internalName="OECDKimBussinessContext" ma:readOnly="false">
      <xsd:simpleType>
        <xsd:restriction base="dms:Text"/>
      </xsd:simpleType>
    </xsd:element>
    <xsd:element name="OECDKimProvenance" ma:index="34"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element name="_dlc_DocId" ma:index="33" nillable="true" ma:displayName="Document ID" ma:description="" ma:hidden="true" ma:internalName="_dlc_DocId" ma:readOnly="true">
      <xsd:simpleType>
        <xsd:restriction base="dms:Text"/>
      </xsd:simpleType>
    </xsd:element>
    <xsd:element name="bc65155f859f476689f41d2e239f3b65" ma:index="37" nillable="true" ma:taxonomy="true" ma:internalName="bc65155f859f476689f41d2e239f3b65" ma:taxonomyFieldName="OECDHorizontalProjects" ma:displayName="Horizontal project" ma:readOnly="false" ma:default="" ma:fieldId="bc65155f-859f-4766-89f4-1d2e239f3b6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4" nillable="true" ma:displayName="OECDHorizontalProjects_0" ma:description="" ma:hidden="true" ma:internalName="eShareHorizProjTaxHTField0">
      <xsd:simpleType>
        <xsd:restriction base="dms:Note"/>
      </xsd:simpleType>
    </xsd:element>
    <xsd:element name="OECDAllRelatedUsers" ma:index="47"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6"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28c3f4-2795-4946-841c-2e1644b148e5"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8fd64a43-52c7-4b87-a931-a975dc3d108c" ma:internalName="OECDProjectLookup" ma:showField="OECDShortProjectName" ma:web="b028c3f4-2795-4946-841c-2e1644b148e5">
      <xsd:simpleType>
        <xsd:restriction base="dms:Unknown"/>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8fd64a43-52c7-4b87-a931-a975dc3d108c" ma:internalName="OECDMainProject" ma:readOnly="false" ma:showField="OECDShortProjectName">
      <xsd:simpleType>
        <xsd:restriction base="dms:Unknow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Project_x003a_Project_x0020_status" ma:index="25" nillable="true" ma:displayName="Project:Project status" ma:hidden="true" ma:list="8fd64a43-52c7-4b87-a931-a975dc3d108c" ma:internalName="Project_x003A_Project_x0020_status" ma:readOnly="true" ma:showField="OECDProjectStatus" ma:web="b028c3f4-2795-4946-841c-2e1644b148e5">
      <xsd:simpleType>
        <xsd:restriction base="dms:Lookup"/>
      </xsd:simpleType>
    </xsd:element>
    <xsd:element name="k521ff600dac4d78b40e1e44ce493525" ma:index="38" nillable="true" ma:taxonomy="true" ma:internalName="k521ff600dac4d78b40e1e44ce493525" ma:taxonomyFieldName="OECDProjectOwnerStructure" ma:displayName="Project owner" ma:readOnly="false" ma:default="" ma:fieldId="4521ff60-0dac-4d78-b40e-1e44ce49352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1" nillable="true" ma:displayName="O.N.E Document Sharing Status" ma:description="" ma:hidden="true" ma:internalName="OECDSharingStatus">
      <xsd:simpleType>
        <xsd:restriction base="dms:Text"/>
      </xsd:simpleType>
    </xsd:element>
    <xsd:element name="OECDCommunityDocumentURL" ma:index="42" nillable="true" ma:displayName="O.N.E Community Document URL" ma:description="" ma:hidden="true" ma:internalName="OECDCommunityDocumentURL">
      <xsd:simpleType>
        <xsd:restriction base="dms:Text"/>
      </xsd:simpleType>
    </xsd:element>
    <xsd:element name="OECDCommunityDocumentID" ma:index="43" nillable="true" ma:displayName="O.N.E Community Document ID" ma:decimals="0" ma:description="" ma:hidden="true" ma:internalName="OECDCommunityDocumentID">
      <xsd:simpleType>
        <xsd:restriction base="dms:Number"/>
      </xsd:simpleType>
    </xsd:element>
    <xsd:element name="SharedWithUsers" ma:index="4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displayName="eShareCountry_0" ma:description="" ma:hidden="true" ma:internalName="eShareCountryTaxHTField0">
      <xsd:simpleType>
        <xsd:restriction base="dms:Note"/>
      </xsd:simpleType>
    </xsd:element>
    <xsd:element name="eShareTopicTaxHTField0" ma:index="21" nillable="true" ma:displayName="eShareTopic_0" ma:description="" ma:hidden="true" ma:internalName="eShareTopicTaxHTField0">
      <xsd:simpleType>
        <xsd:restriction base="dms:Note"/>
      </xsd:simpleType>
    </xsd:element>
    <xsd:element name="eShareKeywordsTaxHTField0" ma:index="22" nillable="true" ma:displayName="eShareKeywords_0" ma:description="" ma:hidden="true" ma:internalName="eShareKeywordsTaxHTField0">
      <xsd:simpleType>
        <xsd:restriction base="dms:Note"/>
      </xsd:simpleType>
    </xsd:element>
    <xsd:element name="eShareCommitteeTaxHTField0" ma:index="23" nillable="true" ma:displayName="eShareCommittee_0" ma:description="" ma:hidden="true" ma:internalName="eShareCommitteeTaxHTField0">
      <xsd:simpleType>
        <xsd:restriction base="dms:Note"/>
      </xsd:simpleType>
    </xsd:element>
    <xsd:element name="eSharePWBTaxHTField0" ma:index="24" nillable="true" ma:displayName="eSharePWB_0" ma:description="" ma:hidden="true" ma:internalName="eSharePWB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Props1.xml><?xml version="1.0" encoding="utf-8"?>
<ds:datastoreItem xmlns:ds="http://schemas.openxmlformats.org/officeDocument/2006/customXml" ds:itemID="{BFE38C3E-D15A-4F60-97F7-250E70E1EA31}">
  <ds:schemaRefs>
    <ds:schemaRef ds:uri="http://schemas.microsoft.com/sharepoint/events"/>
  </ds:schemaRefs>
</ds:datastoreItem>
</file>

<file path=customXml/itemProps2.xml><?xml version="1.0" encoding="utf-8"?>
<ds:datastoreItem xmlns:ds="http://schemas.openxmlformats.org/officeDocument/2006/customXml" ds:itemID="{FD206EC9-3D5A-4486-AF89-FC69493CBCE0}">
  <ds:schemaRefs>
    <ds:schemaRef ds:uri="Microsoft.SharePoint.Taxonomy.ContentTypeSync"/>
  </ds:schemaRefs>
</ds:datastoreItem>
</file>

<file path=customXml/itemProps3.xml><?xml version="1.0" encoding="utf-8"?>
<ds:datastoreItem xmlns:ds="http://schemas.openxmlformats.org/officeDocument/2006/customXml" ds:itemID="{C09397EE-C9A3-4290-85EF-2ACE6E5A9E27}">
  <ds:schemaRefs>
    <ds:schemaRef ds:uri="464847da-6e18-4144-8ad5-5857903e06b6"/>
    <ds:schemaRef ds:uri="http://schemas.microsoft.com/office/2006/documentManagement/types"/>
    <ds:schemaRef ds:uri="c9f238dd-bb73-4aef-a7a5-d644ad823e52"/>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http://schemas.microsoft.com/sharepoint/v4"/>
    <ds:schemaRef ds:uri="54c4cd27-f286-408f-9ce0-33c1e0f3ab39"/>
    <ds:schemaRef ds:uri="http://schemas.microsoft.com/office/2006/metadata/properties"/>
    <ds:schemaRef ds:uri="ca82dde9-3436-4d3d-bddd-d31447390034"/>
    <ds:schemaRef ds:uri="b028c3f4-2795-4946-841c-2e1644b148e5"/>
    <ds:schemaRef ds:uri="http://schemas.microsoft.com/sharepoint/v3"/>
    <ds:schemaRef ds:uri="http://www.w3.org/XML/1998/namespace"/>
  </ds:schemaRefs>
</ds:datastoreItem>
</file>

<file path=customXml/itemProps4.xml><?xml version="1.0" encoding="utf-8"?>
<ds:datastoreItem xmlns:ds="http://schemas.openxmlformats.org/officeDocument/2006/customXml" ds:itemID="{003DD83D-4AB0-4B12-ADA5-F949E8BC24F5}">
  <ds:schemaRefs>
    <ds:schemaRef ds:uri="http://schemas.microsoft.com/sharepoint/v3/contenttype/forms"/>
  </ds:schemaRefs>
</ds:datastoreItem>
</file>

<file path=customXml/itemProps5.xml><?xml version="1.0" encoding="utf-8"?>
<ds:datastoreItem xmlns:ds="http://schemas.openxmlformats.org/officeDocument/2006/customXml" ds:itemID="{9BC0FFE6-653C-4DB0-8D72-E0BB6926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464847da-6e18-4144-8ad5-5857903e06b6"/>
    <ds:schemaRef ds:uri="ca82dde9-3436-4d3d-bddd-d31447390034"/>
    <ds:schemaRef ds:uri="b028c3f4-2795-4946-841c-2e1644b148e5"/>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47EEDC6A-F97F-4849-9CD5-3395C7BD99B2}">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OECD_English_white</Template>
  <TotalTime>28650</TotalTime>
  <Words>2795</Words>
  <Application>Microsoft Office PowerPoint</Application>
  <PresentationFormat>On-screen Show (4:3)</PresentationFormat>
  <Paragraphs>506</Paragraphs>
  <Slides>41</Slides>
  <Notes>15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OECD_English_white</vt:lpstr>
      <vt:lpstr>1_OECD_English_white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職の喪失は、 中位の技能レベルをもつ人に集中している</vt:lpstr>
      <vt:lpstr>PowerPoint Presentation</vt:lpstr>
      <vt:lpstr>製造業における職の喪失と 技術、消費者の嗜好の変化、及び貿易の役割</vt:lpstr>
      <vt:lpstr>製造業の減少は、当該活動が地域的な集中 があるため、重要な意味を持つ</vt:lpstr>
      <vt:lpstr>製造業の雇用減少が大きい国では、 地域格差が拡大している</vt:lpstr>
      <vt:lpstr>PowerPoint Presentation</vt:lpstr>
      <vt:lpstr>PowerPoint Presentation</vt:lpstr>
      <vt:lpstr>PowerPoint Presentation</vt:lpstr>
      <vt:lpstr>PowerPoint Presentation</vt:lpstr>
      <vt:lpstr>PowerPoint Presentation</vt:lpstr>
      <vt:lpstr>PowerPoint Presentation</vt:lpstr>
      <vt:lpstr>輸出増は他のアジア諸国向けが牽引している</vt:lpstr>
      <vt:lpstr>名目及び実質賃金の伸びは緩慢なまま</vt:lpstr>
      <vt:lpstr>非正規雇用者数は、急速に高まっている</vt:lpstr>
      <vt:lpstr>労働市場は非常に引き締まっている</vt:lpstr>
      <vt:lpstr>PowerPoint Presentation</vt:lpstr>
      <vt:lpstr>消費者物価上昇率は２％目標をかなり下回ったまま1</vt:lpstr>
      <vt:lpstr>PowerPoint Presentation</vt:lpstr>
      <vt:lpstr>日本の生活水準と生産性は、 上位のOECD諸国をかなり下回っている</vt:lpstr>
      <vt:lpstr>製造業と非製造業の生産性格差は、 急速に拡大してきた</vt:lpstr>
      <vt:lpstr>日本の企業の開・廃業率は低い</vt:lpstr>
      <vt:lpstr>日本の起業家シェアは低く、 特に女性の割合が低い</vt:lpstr>
      <vt:lpstr>日本では、起業への見方が否定的</vt:lpstr>
      <vt:lpstr>政府債務残高比率は、 OECD諸国の中で最も高い1</vt:lpstr>
      <vt:lpstr>政府の見通しは、財政目標を 達成できないことを示している</vt:lpstr>
      <vt:lpstr>医療の国際比較は、日本の医療支出に 節約の余地があることを示している</vt:lpstr>
      <vt:lpstr>日本の消費税率は、 OECD諸国の中で最も低い水準である</vt:lpstr>
      <vt:lpstr>より詳しい内容は…</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MENKYNA Fusako</dc:creator>
  <cp:lastModifiedBy>FUKAWA Kohei</cp:lastModifiedBy>
  <cp:revision>1539</cp:revision>
  <cp:lastPrinted>2017-05-30T15:10:48Z</cp:lastPrinted>
  <dcterms:created xsi:type="dcterms:W3CDTF">2015-02-27T14:51:11Z</dcterms:created>
  <dcterms:modified xsi:type="dcterms:W3CDTF">2017-06-07T05:30:03Z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0x0101008B4DD370EC31429186F3AD49F0D3098F00D44DBCB9EB4F45278CB5C9765BE5299500A4858B360C6A491AA753F8BCA47AA91000293773D153AD3C41920164F348570E54</vt:lpwstr>
  </property>
  <property fmtid="{D5CDD505-2E9C-101B-9397-08002B2CF9AE}" pid="3" name="OECDProjectOwnerStructure">
    <vt:lpwstr>370;#ECO/PSB/MPD|41b6dea0-e539-4420-b8fd-7640bad1f7d2</vt:lpwstr>
  </property>
  <property fmtid="{D5CDD505-2E9C-101B-9397-08002B2CF9AE}" pid="4" name="OECDProjectPageLink">
    <vt:lpwstr>8830</vt:lpwstr>
  </property>
  <property fmtid="{D5CDD505-2E9C-101B-9397-08002B2CF9AE}" pid="5" name="OECDCountry">
    <vt:lpwstr/>
  </property>
  <property fmtid="{D5CDD505-2E9C-101B-9397-08002B2CF9AE}" pid="6" name="OECDTopic">
    <vt:lpwstr>399;#Economic growth|9eba0011-22c6-4045-a791-62556867fb22</vt:lpwstr>
  </property>
  <property fmtid="{D5CDD505-2E9C-101B-9397-08002B2CF9AE}" pid="7" name="OECDCommittee">
    <vt:lpwstr/>
  </property>
  <property fmtid="{D5CDD505-2E9C-101B-9397-08002B2CF9AE}" pid="8" name="OECDProjectPartnersStructure">
    <vt:lpwstr/>
  </property>
  <property fmtid="{D5CDD505-2E9C-101B-9397-08002B2CF9AE}" pid="9" name="OECDPWB">
    <vt:lpwstr>43;#(n/a)|3adabb5f-45b7-4a20-bdde-219e8d9477af</vt:lpwstr>
  </property>
  <property fmtid="{D5CDD505-2E9C-101B-9397-08002B2CF9AE}" pid="10" name="OECDKeywords">
    <vt:lpwstr>314;#Economic Outlook|a9443a1a-b32f-49f3-97a5-13870ae66f90</vt:lpwstr>
  </property>
  <property fmtid="{D5CDD505-2E9C-101B-9397-08002B2CF9AE}" pid="11" name="eShareOrganisationTaxHTField0">
    <vt:lpwstr/>
  </property>
  <property fmtid="{D5CDD505-2E9C-101B-9397-08002B2CF9AE}" pid="12" name="OECDHorizontalProjects">
    <vt:lpwstr/>
  </property>
  <property fmtid="{D5CDD505-2E9C-101B-9397-08002B2CF9AE}" pid="13" name="OECDProject">
    <vt:lpwstr/>
  </property>
  <property fmtid="{D5CDD505-2E9C-101B-9397-08002B2CF9AE}" pid="14" name="d0b6f6ac229144c2899590f0436d9385">
    <vt:lpwstr/>
  </property>
  <property fmtid="{D5CDD505-2E9C-101B-9397-08002B2CF9AE}" pid="15" name="OECDOrganisation">
    <vt:lpwstr/>
  </property>
  <property fmtid="{D5CDD505-2E9C-101B-9397-08002B2CF9AE}" pid="16" name="_docset_NoMedatataSyncRequired">
    <vt:lpwstr>False</vt:lpwstr>
  </property>
</Properties>
</file>